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365" r:id="rId2"/>
    <p:sldId id="493" r:id="rId3"/>
    <p:sldId id="598" r:id="rId4"/>
    <p:sldId id="589" r:id="rId5"/>
    <p:sldId id="535" r:id="rId6"/>
    <p:sldId id="531" r:id="rId7"/>
    <p:sldId id="536" r:id="rId8"/>
    <p:sldId id="496" r:id="rId9"/>
    <p:sldId id="515" r:id="rId10"/>
    <p:sldId id="495" r:id="rId11"/>
    <p:sldId id="516" r:id="rId12"/>
    <p:sldId id="517" r:id="rId13"/>
    <p:sldId id="497" r:id="rId14"/>
    <p:sldId id="538" r:id="rId15"/>
    <p:sldId id="532" r:id="rId16"/>
    <p:sldId id="498" r:id="rId17"/>
    <p:sldId id="499" r:id="rId18"/>
    <p:sldId id="518" r:id="rId19"/>
    <p:sldId id="599" r:id="rId20"/>
    <p:sldId id="600" r:id="rId21"/>
    <p:sldId id="500" r:id="rId22"/>
    <p:sldId id="519" r:id="rId23"/>
    <p:sldId id="602" r:id="rId24"/>
    <p:sldId id="501" r:id="rId25"/>
    <p:sldId id="502" r:id="rId26"/>
    <p:sldId id="603" r:id="rId27"/>
    <p:sldId id="431" r:id="rId28"/>
    <p:sldId id="51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0000"/>
    <a:srgbClr val="9B3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0"/>
    <p:restoredTop sz="89394"/>
  </p:normalViewPr>
  <p:slideViewPr>
    <p:cSldViewPr snapToGrid="0" snapToObjects="1">
      <p:cViewPr varScale="1">
        <p:scale>
          <a:sx n="72" d="100"/>
          <a:sy n="72" d="100"/>
        </p:scale>
        <p:origin x="14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4E8A0-14CF-604D-9777-0D9AAC44E323}" type="doc">
      <dgm:prSet loTypeId="urn:microsoft.com/office/officeart/2008/layout/AscendingPictureAccentProcess" loCatId="" qsTypeId="urn:microsoft.com/office/officeart/2005/8/quickstyle/simple1" qsCatId="simple" csTypeId="urn:microsoft.com/office/officeart/2005/8/colors/accent1_2" csCatId="accent1" phldr="1"/>
      <dgm:spPr/>
      <dgm:t>
        <a:bodyPr/>
        <a:lstStyle/>
        <a:p>
          <a:endParaRPr lang="zh-CN" altLang="en-US"/>
        </a:p>
      </dgm:t>
    </dgm:pt>
    <dgm:pt modelId="{28E7586D-19A1-A149-9FAF-78601008C0AB}">
      <dgm:prSet phldrT="[文本]" custT="1"/>
      <dgm:spPr/>
      <dgm:t>
        <a:bodyPr/>
        <a:lstStyle/>
        <a:p>
          <a:r>
            <a:rPr lang="zh-CN" altLang="en-US" sz="1800" b="1" dirty="0">
              <a:latin typeface="宋体" panose="02010600030101010101" pitchFamily="2" charset="-122"/>
              <a:ea typeface="宋体" panose="02010600030101010101" pitchFamily="2" charset="-122"/>
            </a:rPr>
            <a:t>截断差分的引入</a:t>
          </a:r>
        </a:p>
      </dgm:t>
    </dgm:pt>
    <dgm:pt modelId="{1960BFF4-FDAA-2041-B19A-76AB53ECAA01}" type="parTrans" cxnId="{48634A68-65B9-784D-BFC8-B6D9C7FF4CBD}">
      <dgm:prSet/>
      <dgm:spPr/>
      <dgm:t>
        <a:bodyPr/>
        <a:lstStyle/>
        <a:p>
          <a:endParaRPr lang="zh-CN" altLang="en-US" b="1">
            <a:latin typeface="宋体" panose="02010600030101010101" pitchFamily="2" charset="-122"/>
            <a:ea typeface="宋体" panose="02010600030101010101" pitchFamily="2" charset="-122"/>
          </a:endParaRPr>
        </a:p>
      </dgm:t>
    </dgm:pt>
    <dgm:pt modelId="{86979DCA-5FF5-C141-8755-9D33354C98E8}" type="sibTrans" cxnId="{48634A68-65B9-784D-BFC8-B6D9C7FF4CBD}">
      <dgm:prSet/>
      <dgm:spPr/>
      <dgm:t>
        <a:bodyPr/>
        <a:lstStyle/>
        <a:p>
          <a:endParaRPr lang="zh-CN" altLang="en-US" b="1">
            <a:latin typeface="宋体" panose="02010600030101010101" pitchFamily="2" charset="-122"/>
            <a:ea typeface="宋体" panose="02010600030101010101" pitchFamily="2" charset="-122"/>
          </a:endParaRPr>
        </a:p>
      </dgm:t>
    </dgm:pt>
    <dgm:pt modelId="{1A478EDD-6167-3144-BAB7-4F9F2EE3590D}">
      <dgm:prSet phldrT="[文本]"/>
      <dgm:spPr/>
      <dgm:t>
        <a:bodyPr/>
        <a:lstStyle/>
        <a:p>
          <a:r>
            <a:rPr lang="zh-CN" altLang="en-US" b="1" dirty="0">
              <a:latin typeface="宋体" panose="02010600030101010101" pitchFamily="2" charset="-122"/>
              <a:ea typeface="宋体" panose="02010600030101010101" pitchFamily="2" charset="-122"/>
            </a:rPr>
            <a:t>截断差分的发现及概率</a:t>
          </a:r>
        </a:p>
      </dgm:t>
    </dgm:pt>
    <dgm:pt modelId="{2AF6B429-D6C8-A14A-9714-6751C210C630}" type="parTrans" cxnId="{2F0EE875-7613-7A49-BE6C-237567E9BB8E}">
      <dgm:prSet/>
      <dgm:spPr/>
      <dgm:t>
        <a:bodyPr/>
        <a:lstStyle/>
        <a:p>
          <a:endParaRPr lang="zh-CN" altLang="en-US" b="1">
            <a:latin typeface="宋体" panose="02010600030101010101" pitchFamily="2" charset="-122"/>
            <a:ea typeface="宋体" panose="02010600030101010101" pitchFamily="2" charset="-122"/>
          </a:endParaRPr>
        </a:p>
      </dgm:t>
    </dgm:pt>
    <dgm:pt modelId="{E4BC281A-F1C4-BF44-89D1-4A4D9445FD44}" type="sibTrans" cxnId="{2F0EE875-7613-7A49-BE6C-237567E9BB8E}">
      <dgm:prSet/>
      <dgm:spPr/>
      <dgm:t>
        <a:bodyPr/>
        <a:lstStyle/>
        <a:p>
          <a:endParaRPr lang="zh-CN" altLang="en-US" b="1">
            <a:latin typeface="宋体" panose="02010600030101010101" pitchFamily="2" charset="-122"/>
            <a:ea typeface="宋体" panose="02010600030101010101" pitchFamily="2" charset="-122"/>
          </a:endParaRPr>
        </a:p>
      </dgm:t>
    </dgm:pt>
    <dgm:pt modelId="{19561361-8C65-F043-AFE4-25E42B0C767E}">
      <dgm:prSet/>
      <dgm:spPr/>
      <dgm:t>
        <a:bodyPr/>
        <a:lstStyle/>
        <a:p>
          <a:r>
            <a:rPr lang="zh-CN" altLang="en-US" b="1" dirty="0">
              <a:latin typeface="宋体" panose="02010600030101010101" pitchFamily="2" charset="-122"/>
              <a:ea typeface="宋体" panose="02010600030101010101" pitchFamily="2" charset="-122"/>
            </a:rPr>
            <a:t>基于截断差分的密钥恢复攻击</a:t>
          </a:r>
        </a:p>
      </dgm:t>
    </dgm:pt>
    <dgm:pt modelId="{AA3E9F27-DD78-7A4B-AF5D-34B4CD98AC65}" type="parTrans" cxnId="{C4D89FB6-9D1D-4D41-9C19-C579A9932C9C}">
      <dgm:prSet/>
      <dgm:spPr/>
      <dgm:t>
        <a:bodyPr/>
        <a:lstStyle/>
        <a:p>
          <a:endParaRPr lang="zh-CN" altLang="en-US" b="1">
            <a:latin typeface="宋体" panose="02010600030101010101" pitchFamily="2" charset="-122"/>
            <a:ea typeface="宋体" panose="02010600030101010101" pitchFamily="2" charset="-122"/>
          </a:endParaRPr>
        </a:p>
      </dgm:t>
    </dgm:pt>
    <dgm:pt modelId="{615C7126-0FCC-334E-9CB0-0F03CCA243A4}" type="sibTrans" cxnId="{C4D89FB6-9D1D-4D41-9C19-C579A9932C9C}">
      <dgm:prSet/>
      <dgm:spPr/>
      <dgm:t>
        <a:bodyPr/>
        <a:lstStyle/>
        <a:p>
          <a:endParaRPr lang="zh-CN" altLang="en-US" b="1">
            <a:latin typeface="宋体" panose="02010600030101010101" pitchFamily="2" charset="-122"/>
            <a:ea typeface="宋体" panose="02010600030101010101" pitchFamily="2" charset="-122"/>
          </a:endParaRPr>
        </a:p>
      </dgm:t>
    </dgm:pt>
    <dgm:pt modelId="{DBF28EAD-DB5B-604E-A5AC-8D57949DC781}" type="pres">
      <dgm:prSet presAssocID="{6D74E8A0-14CF-604D-9777-0D9AAC44E323}" presName="Name0" presStyleCnt="0">
        <dgm:presLayoutVars>
          <dgm:chMax val="7"/>
          <dgm:chPref val="7"/>
          <dgm:dir/>
        </dgm:presLayoutVars>
      </dgm:prSet>
      <dgm:spPr/>
    </dgm:pt>
    <dgm:pt modelId="{920B9A1B-66E1-2147-8802-1BD74BA971CB}" type="pres">
      <dgm:prSet presAssocID="{6D74E8A0-14CF-604D-9777-0D9AAC44E323}" presName="dot1" presStyleLbl="alignNode1" presStyleIdx="0" presStyleCnt="12"/>
      <dgm:spPr/>
    </dgm:pt>
    <dgm:pt modelId="{7E646D83-27C6-B447-B5EF-10380FB0C107}" type="pres">
      <dgm:prSet presAssocID="{6D74E8A0-14CF-604D-9777-0D9AAC44E323}" presName="dot2" presStyleLbl="alignNode1" presStyleIdx="1" presStyleCnt="12"/>
      <dgm:spPr/>
    </dgm:pt>
    <dgm:pt modelId="{53E1EB4F-C21C-D144-86A7-1337077A2219}" type="pres">
      <dgm:prSet presAssocID="{6D74E8A0-14CF-604D-9777-0D9AAC44E323}" presName="dot3" presStyleLbl="alignNode1" presStyleIdx="2" presStyleCnt="12"/>
      <dgm:spPr/>
    </dgm:pt>
    <dgm:pt modelId="{9D283E5E-31C0-0C47-823C-74548EBBE4F8}" type="pres">
      <dgm:prSet presAssocID="{6D74E8A0-14CF-604D-9777-0D9AAC44E323}" presName="dot4" presStyleLbl="alignNode1" presStyleIdx="3" presStyleCnt="12"/>
      <dgm:spPr/>
    </dgm:pt>
    <dgm:pt modelId="{9C810353-33A4-5447-A5B1-D322076CA1D0}" type="pres">
      <dgm:prSet presAssocID="{6D74E8A0-14CF-604D-9777-0D9AAC44E323}" presName="dot5" presStyleLbl="alignNode1" presStyleIdx="4" presStyleCnt="12"/>
      <dgm:spPr/>
    </dgm:pt>
    <dgm:pt modelId="{17470706-3A33-6744-B414-FC10C6C8E593}" type="pres">
      <dgm:prSet presAssocID="{6D74E8A0-14CF-604D-9777-0D9AAC44E323}" presName="dotArrow1" presStyleLbl="alignNode1" presStyleIdx="5" presStyleCnt="12"/>
      <dgm:spPr/>
    </dgm:pt>
    <dgm:pt modelId="{C6472629-D314-1A4C-A0DF-CF062BC4F799}" type="pres">
      <dgm:prSet presAssocID="{6D74E8A0-14CF-604D-9777-0D9AAC44E323}" presName="dotArrow2" presStyleLbl="alignNode1" presStyleIdx="6" presStyleCnt="12"/>
      <dgm:spPr/>
    </dgm:pt>
    <dgm:pt modelId="{6B452F52-77A0-AA41-83B2-0CF1A9C76A2A}" type="pres">
      <dgm:prSet presAssocID="{6D74E8A0-14CF-604D-9777-0D9AAC44E323}" presName="dotArrow3" presStyleLbl="alignNode1" presStyleIdx="7" presStyleCnt="12"/>
      <dgm:spPr/>
    </dgm:pt>
    <dgm:pt modelId="{2FC2B8B6-3D31-5B46-B9EC-3767EA033048}" type="pres">
      <dgm:prSet presAssocID="{6D74E8A0-14CF-604D-9777-0D9AAC44E323}" presName="dotArrow4" presStyleLbl="alignNode1" presStyleIdx="8" presStyleCnt="12"/>
      <dgm:spPr/>
    </dgm:pt>
    <dgm:pt modelId="{C42B5AE8-1AC2-2146-B7D5-DFDDE353114D}" type="pres">
      <dgm:prSet presAssocID="{6D74E8A0-14CF-604D-9777-0D9AAC44E323}" presName="dotArrow5" presStyleLbl="alignNode1" presStyleIdx="9" presStyleCnt="12"/>
      <dgm:spPr/>
    </dgm:pt>
    <dgm:pt modelId="{C0CBFBCD-0F22-A441-93C9-9E3D953343EC}" type="pres">
      <dgm:prSet presAssocID="{6D74E8A0-14CF-604D-9777-0D9AAC44E323}" presName="dotArrow6" presStyleLbl="alignNode1" presStyleIdx="10" presStyleCnt="12"/>
      <dgm:spPr/>
    </dgm:pt>
    <dgm:pt modelId="{1EEEE603-E465-D445-8F72-705217F98B9F}" type="pres">
      <dgm:prSet presAssocID="{6D74E8A0-14CF-604D-9777-0D9AAC44E323}" presName="dotArrow7" presStyleLbl="alignNode1" presStyleIdx="11" presStyleCnt="12"/>
      <dgm:spPr/>
    </dgm:pt>
    <dgm:pt modelId="{BC4C9132-A9ED-8644-BA6A-5FFEBD8AFD54}" type="pres">
      <dgm:prSet presAssocID="{28E7586D-19A1-A149-9FAF-78601008C0AB}" presName="parTx1" presStyleLbl="node1" presStyleIdx="0" presStyleCnt="3"/>
      <dgm:spPr/>
    </dgm:pt>
    <dgm:pt modelId="{DFF18FC9-489C-0F49-9CF8-8938B262B856}" type="pres">
      <dgm:prSet presAssocID="{86979DCA-5FF5-C141-8755-9D33354C98E8}" presName="picture1" presStyleCnt="0"/>
      <dgm:spPr/>
    </dgm:pt>
    <dgm:pt modelId="{57755BAE-C09E-2446-95B1-0464F17D315D}" type="pres">
      <dgm:prSet presAssocID="{86979DCA-5FF5-C141-8755-9D33354C98E8}" presName="imageRepeatNode" presStyleLbl="fgImgPlace1" presStyleIdx="0" presStyleCnt="3"/>
      <dgm:spPr/>
    </dgm:pt>
    <dgm:pt modelId="{573721FF-0B1A-7844-8160-23E76E535239}" type="pres">
      <dgm:prSet presAssocID="{1A478EDD-6167-3144-BAB7-4F9F2EE3590D}" presName="parTx2" presStyleLbl="node1" presStyleIdx="1" presStyleCnt="3"/>
      <dgm:spPr/>
    </dgm:pt>
    <dgm:pt modelId="{DE493775-66BA-AF45-87C0-109E2BE5F825}" type="pres">
      <dgm:prSet presAssocID="{E4BC281A-F1C4-BF44-89D1-4A4D9445FD44}" presName="picture2" presStyleCnt="0"/>
      <dgm:spPr/>
    </dgm:pt>
    <dgm:pt modelId="{F6A57985-0708-094E-9E53-E64289B39DB8}" type="pres">
      <dgm:prSet presAssocID="{E4BC281A-F1C4-BF44-89D1-4A4D9445FD44}" presName="imageRepeatNode" presStyleLbl="fgImgPlace1" presStyleIdx="1" presStyleCnt="3"/>
      <dgm:spPr/>
    </dgm:pt>
    <dgm:pt modelId="{FAF7328E-44A7-AD46-BE90-1112C8B55BE4}" type="pres">
      <dgm:prSet presAssocID="{19561361-8C65-F043-AFE4-25E42B0C767E}" presName="parTx3" presStyleLbl="node1" presStyleIdx="2" presStyleCnt="3"/>
      <dgm:spPr/>
    </dgm:pt>
    <dgm:pt modelId="{1E779D62-79BF-A244-A125-519872CFEE6D}" type="pres">
      <dgm:prSet presAssocID="{615C7126-0FCC-334E-9CB0-0F03CCA243A4}" presName="picture3" presStyleCnt="0"/>
      <dgm:spPr/>
    </dgm:pt>
    <dgm:pt modelId="{5B98F527-CC14-4946-AD1F-8F2E5DF93C6B}" type="pres">
      <dgm:prSet presAssocID="{615C7126-0FCC-334E-9CB0-0F03CCA243A4}" presName="imageRepeatNode" presStyleLbl="fgImgPlace1" presStyleIdx="2" presStyleCnt="3"/>
      <dgm:spPr/>
    </dgm:pt>
  </dgm:ptLst>
  <dgm:cxnLst>
    <dgm:cxn modelId="{A9885806-C41B-4B47-8646-20F04B395338}" type="presOf" srcId="{E4BC281A-F1C4-BF44-89D1-4A4D9445FD44}" destId="{F6A57985-0708-094E-9E53-E64289B39DB8}" srcOrd="0" destOrd="0" presId="urn:microsoft.com/office/officeart/2008/layout/AscendingPictureAccentProcess"/>
    <dgm:cxn modelId="{7149EB06-27E5-6648-BD88-B19B19C5074F}" type="presOf" srcId="{28E7586D-19A1-A149-9FAF-78601008C0AB}" destId="{BC4C9132-A9ED-8644-BA6A-5FFEBD8AFD54}" srcOrd="0" destOrd="0" presId="urn:microsoft.com/office/officeart/2008/layout/AscendingPictureAccentProcess"/>
    <dgm:cxn modelId="{9DD63E1F-F3DE-FF4D-8239-68617869268C}" type="presOf" srcId="{6D74E8A0-14CF-604D-9777-0D9AAC44E323}" destId="{DBF28EAD-DB5B-604E-A5AC-8D57949DC781}" srcOrd="0" destOrd="0" presId="urn:microsoft.com/office/officeart/2008/layout/AscendingPictureAccentProcess"/>
    <dgm:cxn modelId="{37F4AF1F-D85E-2549-A11F-D2F58A40C88D}" type="presOf" srcId="{86979DCA-5FF5-C141-8755-9D33354C98E8}" destId="{57755BAE-C09E-2446-95B1-0464F17D315D}" srcOrd="0" destOrd="0" presId="urn:microsoft.com/office/officeart/2008/layout/AscendingPictureAccentProcess"/>
    <dgm:cxn modelId="{48634A68-65B9-784D-BFC8-B6D9C7FF4CBD}" srcId="{6D74E8A0-14CF-604D-9777-0D9AAC44E323}" destId="{28E7586D-19A1-A149-9FAF-78601008C0AB}" srcOrd="0" destOrd="0" parTransId="{1960BFF4-FDAA-2041-B19A-76AB53ECAA01}" sibTransId="{86979DCA-5FF5-C141-8755-9D33354C98E8}"/>
    <dgm:cxn modelId="{2F0EE875-7613-7A49-BE6C-237567E9BB8E}" srcId="{6D74E8A0-14CF-604D-9777-0D9AAC44E323}" destId="{1A478EDD-6167-3144-BAB7-4F9F2EE3590D}" srcOrd="1" destOrd="0" parTransId="{2AF6B429-D6C8-A14A-9714-6751C210C630}" sibTransId="{E4BC281A-F1C4-BF44-89D1-4A4D9445FD44}"/>
    <dgm:cxn modelId="{A58DAA58-FA94-E944-831C-85594DCE5DA6}" type="presOf" srcId="{615C7126-0FCC-334E-9CB0-0F03CCA243A4}" destId="{5B98F527-CC14-4946-AD1F-8F2E5DF93C6B}" srcOrd="0" destOrd="0" presId="urn:microsoft.com/office/officeart/2008/layout/AscendingPictureAccentProcess"/>
    <dgm:cxn modelId="{C4D89FB6-9D1D-4D41-9C19-C579A9932C9C}" srcId="{6D74E8A0-14CF-604D-9777-0D9AAC44E323}" destId="{19561361-8C65-F043-AFE4-25E42B0C767E}" srcOrd="2" destOrd="0" parTransId="{AA3E9F27-DD78-7A4B-AF5D-34B4CD98AC65}" sibTransId="{615C7126-0FCC-334E-9CB0-0F03CCA243A4}"/>
    <dgm:cxn modelId="{475E4CBE-1542-9744-A2BB-8F488D39EA12}" type="presOf" srcId="{19561361-8C65-F043-AFE4-25E42B0C767E}" destId="{FAF7328E-44A7-AD46-BE90-1112C8B55BE4}" srcOrd="0" destOrd="0" presId="urn:microsoft.com/office/officeart/2008/layout/AscendingPictureAccentProcess"/>
    <dgm:cxn modelId="{402011C7-2617-4147-B397-3943464EFAAE}" type="presOf" srcId="{1A478EDD-6167-3144-BAB7-4F9F2EE3590D}" destId="{573721FF-0B1A-7844-8160-23E76E535239}" srcOrd="0" destOrd="0" presId="urn:microsoft.com/office/officeart/2008/layout/AscendingPictureAccentProcess"/>
    <dgm:cxn modelId="{E7C892C6-1DC4-2941-A4F8-3EA8CD9B638C}" type="presParOf" srcId="{DBF28EAD-DB5B-604E-A5AC-8D57949DC781}" destId="{920B9A1B-66E1-2147-8802-1BD74BA971CB}" srcOrd="0" destOrd="0" presId="urn:microsoft.com/office/officeart/2008/layout/AscendingPictureAccentProcess"/>
    <dgm:cxn modelId="{9F6FB7DC-28E8-4449-8D9C-0FFABEE899FB}" type="presParOf" srcId="{DBF28EAD-DB5B-604E-A5AC-8D57949DC781}" destId="{7E646D83-27C6-B447-B5EF-10380FB0C107}" srcOrd="1" destOrd="0" presId="urn:microsoft.com/office/officeart/2008/layout/AscendingPictureAccentProcess"/>
    <dgm:cxn modelId="{5DDC2ACF-755B-2742-BD6B-2E8CEC18C2E4}" type="presParOf" srcId="{DBF28EAD-DB5B-604E-A5AC-8D57949DC781}" destId="{53E1EB4F-C21C-D144-86A7-1337077A2219}" srcOrd="2" destOrd="0" presId="urn:microsoft.com/office/officeart/2008/layout/AscendingPictureAccentProcess"/>
    <dgm:cxn modelId="{73A46426-1C89-7F47-972F-B8D7795D2785}" type="presParOf" srcId="{DBF28EAD-DB5B-604E-A5AC-8D57949DC781}" destId="{9D283E5E-31C0-0C47-823C-74548EBBE4F8}" srcOrd="3" destOrd="0" presId="urn:microsoft.com/office/officeart/2008/layout/AscendingPictureAccentProcess"/>
    <dgm:cxn modelId="{F1D0BF0A-0702-EB44-8FD4-58500AF6C5F2}" type="presParOf" srcId="{DBF28EAD-DB5B-604E-A5AC-8D57949DC781}" destId="{9C810353-33A4-5447-A5B1-D322076CA1D0}" srcOrd="4" destOrd="0" presId="urn:microsoft.com/office/officeart/2008/layout/AscendingPictureAccentProcess"/>
    <dgm:cxn modelId="{9DA069C8-62F4-4B4E-9534-83414B358553}" type="presParOf" srcId="{DBF28EAD-DB5B-604E-A5AC-8D57949DC781}" destId="{17470706-3A33-6744-B414-FC10C6C8E593}" srcOrd="5" destOrd="0" presId="urn:microsoft.com/office/officeart/2008/layout/AscendingPictureAccentProcess"/>
    <dgm:cxn modelId="{02068D84-BDF3-2B43-AE4D-4057EE824E72}" type="presParOf" srcId="{DBF28EAD-DB5B-604E-A5AC-8D57949DC781}" destId="{C6472629-D314-1A4C-A0DF-CF062BC4F799}" srcOrd="6" destOrd="0" presId="urn:microsoft.com/office/officeart/2008/layout/AscendingPictureAccentProcess"/>
    <dgm:cxn modelId="{6E7EB5ED-11F9-6F49-A5AA-78AFD253D03D}" type="presParOf" srcId="{DBF28EAD-DB5B-604E-A5AC-8D57949DC781}" destId="{6B452F52-77A0-AA41-83B2-0CF1A9C76A2A}" srcOrd="7" destOrd="0" presId="urn:microsoft.com/office/officeart/2008/layout/AscendingPictureAccentProcess"/>
    <dgm:cxn modelId="{75AC83CB-FFF2-E04B-9CF0-20A235A8EE6E}" type="presParOf" srcId="{DBF28EAD-DB5B-604E-A5AC-8D57949DC781}" destId="{2FC2B8B6-3D31-5B46-B9EC-3767EA033048}" srcOrd="8" destOrd="0" presId="urn:microsoft.com/office/officeart/2008/layout/AscendingPictureAccentProcess"/>
    <dgm:cxn modelId="{FC52D2B9-795B-4541-960F-8D9248479832}" type="presParOf" srcId="{DBF28EAD-DB5B-604E-A5AC-8D57949DC781}" destId="{C42B5AE8-1AC2-2146-B7D5-DFDDE353114D}" srcOrd="9" destOrd="0" presId="urn:microsoft.com/office/officeart/2008/layout/AscendingPictureAccentProcess"/>
    <dgm:cxn modelId="{81D129FE-26FC-0940-B9B1-307D9203BA2E}" type="presParOf" srcId="{DBF28EAD-DB5B-604E-A5AC-8D57949DC781}" destId="{C0CBFBCD-0F22-A441-93C9-9E3D953343EC}" srcOrd="10" destOrd="0" presId="urn:microsoft.com/office/officeart/2008/layout/AscendingPictureAccentProcess"/>
    <dgm:cxn modelId="{0A49D6B5-7416-3B4A-8B3C-AD48F6AF9F18}" type="presParOf" srcId="{DBF28EAD-DB5B-604E-A5AC-8D57949DC781}" destId="{1EEEE603-E465-D445-8F72-705217F98B9F}" srcOrd="11" destOrd="0" presId="urn:microsoft.com/office/officeart/2008/layout/AscendingPictureAccentProcess"/>
    <dgm:cxn modelId="{F12FE614-FC9A-E64B-BAA7-4CFD0AD277AD}" type="presParOf" srcId="{DBF28EAD-DB5B-604E-A5AC-8D57949DC781}" destId="{BC4C9132-A9ED-8644-BA6A-5FFEBD8AFD54}" srcOrd="12" destOrd="0" presId="urn:microsoft.com/office/officeart/2008/layout/AscendingPictureAccentProcess"/>
    <dgm:cxn modelId="{F9AF1EE2-C691-5B43-A8B7-EA7ECCE3AD8C}" type="presParOf" srcId="{DBF28EAD-DB5B-604E-A5AC-8D57949DC781}" destId="{DFF18FC9-489C-0F49-9CF8-8938B262B856}" srcOrd="13" destOrd="0" presId="urn:microsoft.com/office/officeart/2008/layout/AscendingPictureAccentProcess"/>
    <dgm:cxn modelId="{D094FF32-9672-B84B-958B-E01FD347864A}" type="presParOf" srcId="{DFF18FC9-489C-0F49-9CF8-8938B262B856}" destId="{57755BAE-C09E-2446-95B1-0464F17D315D}" srcOrd="0" destOrd="0" presId="urn:microsoft.com/office/officeart/2008/layout/AscendingPictureAccentProcess"/>
    <dgm:cxn modelId="{352C28EE-FD1E-4C40-9187-062C0EA1E619}" type="presParOf" srcId="{DBF28EAD-DB5B-604E-A5AC-8D57949DC781}" destId="{573721FF-0B1A-7844-8160-23E76E535239}" srcOrd="14" destOrd="0" presId="urn:microsoft.com/office/officeart/2008/layout/AscendingPictureAccentProcess"/>
    <dgm:cxn modelId="{58154705-7F0C-D147-943B-E2F28BFA00BB}" type="presParOf" srcId="{DBF28EAD-DB5B-604E-A5AC-8D57949DC781}" destId="{DE493775-66BA-AF45-87C0-109E2BE5F825}" srcOrd="15" destOrd="0" presId="urn:microsoft.com/office/officeart/2008/layout/AscendingPictureAccentProcess"/>
    <dgm:cxn modelId="{2D63F3E5-DAC3-5D40-9F75-47A73861DA9D}" type="presParOf" srcId="{DE493775-66BA-AF45-87C0-109E2BE5F825}" destId="{F6A57985-0708-094E-9E53-E64289B39DB8}" srcOrd="0" destOrd="0" presId="urn:microsoft.com/office/officeart/2008/layout/AscendingPictureAccentProcess"/>
    <dgm:cxn modelId="{7034D334-5B15-5843-9164-0E3542751655}" type="presParOf" srcId="{DBF28EAD-DB5B-604E-A5AC-8D57949DC781}" destId="{FAF7328E-44A7-AD46-BE90-1112C8B55BE4}" srcOrd="16" destOrd="0" presId="urn:microsoft.com/office/officeart/2008/layout/AscendingPictureAccentProcess"/>
    <dgm:cxn modelId="{5FFF3703-FDD7-7F40-8DFD-03510D033228}" type="presParOf" srcId="{DBF28EAD-DB5B-604E-A5AC-8D57949DC781}" destId="{1E779D62-79BF-A244-A125-519872CFEE6D}" srcOrd="17" destOrd="0" presId="urn:microsoft.com/office/officeart/2008/layout/AscendingPictureAccentProcess"/>
    <dgm:cxn modelId="{0849A858-689C-9445-9650-DE6CFB3D4441}" type="presParOf" srcId="{1E779D62-79BF-A244-A125-519872CFEE6D}" destId="{5B98F527-CC14-4946-AD1F-8F2E5DF93C6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D45D7A-8A88-1F4E-B626-2CC0F46F6747}"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zh-CN" altLang="en-US"/>
        </a:p>
      </dgm:t>
    </dgm:pt>
    <dgm:pt modelId="{7615DAA6-8833-0E44-94D4-4DF191BCA6ED}">
      <dgm:prSet phldrT="[文本]" custT="1"/>
      <dgm:spPr/>
      <dgm:t>
        <a:bodyPr/>
        <a:lstStyle/>
        <a:p>
          <a:r>
            <a:rPr lang="zh-CN" altLang="en-US" sz="3200" dirty="0">
              <a:latin typeface="宋体" panose="02010600030101010101" pitchFamily="2" charset="-122"/>
              <a:ea typeface="宋体" panose="02010600030101010101" pitchFamily="2" charset="-122"/>
            </a:rPr>
            <a:t>掌握</a:t>
          </a:r>
        </a:p>
      </dgm:t>
    </dgm:pt>
    <dgm:pt modelId="{BF0110CC-F9E3-1E4F-90D8-57B0CADB437F}" type="parTrans" cxnId="{75082073-58C6-1247-A52C-A2506593E921}">
      <dgm:prSet/>
      <dgm:spPr/>
      <dgm:t>
        <a:bodyPr/>
        <a:lstStyle/>
        <a:p>
          <a:endParaRPr lang="zh-CN" altLang="en-US">
            <a:latin typeface="宋体" panose="02010600030101010101" pitchFamily="2" charset="-122"/>
            <a:ea typeface="宋体" panose="02010600030101010101" pitchFamily="2" charset="-122"/>
          </a:endParaRPr>
        </a:p>
      </dgm:t>
    </dgm:pt>
    <dgm:pt modelId="{E9DF3610-74AD-F647-950A-107F7E4D126C}" type="sibTrans" cxnId="{75082073-58C6-1247-A52C-A2506593E921}">
      <dgm:prSet/>
      <dgm:spPr/>
      <dgm:t>
        <a:bodyPr/>
        <a:lstStyle/>
        <a:p>
          <a:endParaRPr lang="zh-CN" altLang="en-US">
            <a:latin typeface="宋体" panose="02010600030101010101" pitchFamily="2" charset="-122"/>
            <a:ea typeface="宋体" panose="02010600030101010101" pitchFamily="2" charset="-122"/>
          </a:endParaRPr>
        </a:p>
      </dgm:t>
    </dgm:pt>
    <dgm:pt modelId="{34770EAE-9BC2-664B-BE55-BDEC070C756A}">
      <dgm:prSet phldrT="[文本]" custT="1"/>
      <dgm:spPr/>
      <dgm:t>
        <a:bodyPr/>
        <a:lstStyle/>
        <a:p>
          <a:r>
            <a:rPr lang="zh-CN" altLang="en-US" sz="2800" dirty="0">
              <a:latin typeface="宋体" panose="02010600030101010101" pitchFamily="2" charset="-122"/>
              <a:ea typeface="宋体" panose="02010600030101010101" pitchFamily="2" charset="-122"/>
            </a:rPr>
            <a:t>截断差分的形式</a:t>
          </a:r>
        </a:p>
      </dgm:t>
    </dgm:pt>
    <dgm:pt modelId="{136D1B01-59A2-5F46-BD8F-219F2070FB1A}" type="parTrans" cxnId="{88F1BBE8-8474-4647-883C-973A11356F75}">
      <dgm:prSet/>
      <dgm:spPr/>
      <dgm:t>
        <a:bodyPr/>
        <a:lstStyle/>
        <a:p>
          <a:endParaRPr lang="zh-CN" altLang="en-US">
            <a:latin typeface="宋体" panose="02010600030101010101" pitchFamily="2" charset="-122"/>
            <a:ea typeface="宋体" panose="02010600030101010101" pitchFamily="2" charset="-122"/>
          </a:endParaRPr>
        </a:p>
      </dgm:t>
    </dgm:pt>
    <dgm:pt modelId="{9EF7FF97-06E8-394C-A0FD-B7CD735B1478}" type="sibTrans" cxnId="{88F1BBE8-8474-4647-883C-973A11356F75}">
      <dgm:prSet/>
      <dgm:spPr/>
      <dgm:t>
        <a:bodyPr/>
        <a:lstStyle/>
        <a:p>
          <a:endParaRPr lang="zh-CN" altLang="en-US">
            <a:latin typeface="宋体" panose="02010600030101010101" pitchFamily="2" charset="-122"/>
            <a:ea typeface="宋体" panose="02010600030101010101" pitchFamily="2" charset="-122"/>
          </a:endParaRPr>
        </a:p>
      </dgm:t>
    </dgm:pt>
    <dgm:pt modelId="{2718BB22-3780-1949-83F1-EE445789AB30}">
      <dgm:prSet phldrT="[文本]" custT="1"/>
      <dgm:spPr/>
      <dgm:t>
        <a:bodyPr/>
        <a:lstStyle/>
        <a:p>
          <a:endParaRPr lang="zh-CN" altLang="en-US" sz="2800" dirty="0">
            <a:latin typeface="宋体" panose="02010600030101010101" pitchFamily="2" charset="-122"/>
            <a:ea typeface="宋体" panose="02010600030101010101" pitchFamily="2" charset="-122"/>
          </a:endParaRPr>
        </a:p>
      </dgm:t>
    </dgm:pt>
    <dgm:pt modelId="{CE483223-FE2A-4040-8D80-EA0A76484E26}" type="parTrans" cxnId="{F86EE4E7-AD73-7949-907B-0A4F7FD9A870}">
      <dgm:prSet/>
      <dgm:spPr/>
      <dgm:t>
        <a:bodyPr/>
        <a:lstStyle/>
        <a:p>
          <a:endParaRPr lang="zh-CN" altLang="en-US">
            <a:latin typeface="宋体" panose="02010600030101010101" pitchFamily="2" charset="-122"/>
            <a:ea typeface="宋体" panose="02010600030101010101" pitchFamily="2" charset="-122"/>
          </a:endParaRPr>
        </a:p>
      </dgm:t>
    </dgm:pt>
    <dgm:pt modelId="{023554AE-05B3-5941-975B-2AAEC3409B07}" type="sibTrans" cxnId="{F86EE4E7-AD73-7949-907B-0A4F7FD9A870}">
      <dgm:prSet/>
      <dgm:spPr/>
      <dgm:t>
        <a:bodyPr/>
        <a:lstStyle/>
        <a:p>
          <a:endParaRPr lang="zh-CN" altLang="en-US">
            <a:latin typeface="宋体" panose="02010600030101010101" pitchFamily="2" charset="-122"/>
            <a:ea typeface="宋体" panose="02010600030101010101" pitchFamily="2" charset="-122"/>
          </a:endParaRPr>
        </a:p>
      </dgm:t>
    </dgm:pt>
    <dgm:pt modelId="{04759A4E-DA1D-B64B-BF9E-53F0B0348443}">
      <dgm:prSet phldrT="[文本]" custT="1"/>
      <dgm:spPr/>
      <dgm:t>
        <a:bodyPr/>
        <a:lstStyle/>
        <a:p>
          <a:r>
            <a:rPr lang="zh-CN" altLang="en-US" sz="2800" dirty="0">
              <a:latin typeface="宋体" panose="02010600030101010101" pitchFamily="2" charset="-122"/>
              <a:ea typeface="宋体" panose="02010600030101010101" pitchFamily="2" charset="-122"/>
            </a:rPr>
            <a:t>截断差分的概率</a:t>
          </a:r>
        </a:p>
      </dgm:t>
    </dgm:pt>
    <dgm:pt modelId="{F8A08844-B0B0-DA4F-99DA-D893266BC67A}" type="parTrans" cxnId="{5E1E4518-D108-2B4E-B01F-6324EFAC03EC}">
      <dgm:prSet/>
      <dgm:spPr/>
      <dgm:t>
        <a:bodyPr/>
        <a:lstStyle/>
        <a:p>
          <a:endParaRPr lang="zh-CN" altLang="en-US">
            <a:latin typeface="宋体" panose="02010600030101010101" pitchFamily="2" charset="-122"/>
            <a:ea typeface="宋体" panose="02010600030101010101" pitchFamily="2" charset="-122"/>
          </a:endParaRPr>
        </a:p>
      </dgm:t>
    </dgm:pt>
    <dgm:pt modelId="{12923E4A-AB1F-DF44-A3E1-CD5DD8A517D2}" type="sibTrans" cxnId="{5E1E4518-D108-2B4E-B01F-6324EFAC03EC}">
      <dgm:prSet/>
      <dgm:spPr/>
      <dgm:t>
        <a:bodyPr/>
        <a:lstStyle/>
        <a:p>
          <a:endParaRPr lang="zh-CN" altLang="en-US">
            <a:latin typeface="宋体" panose="02010600030101010101" pitchFamily="2" charset="-122"/>
            <a:ea typeface="宋体" panose="02010600030101010101" pitchFamily="2" charset="-122"/>
          </a:endParaRPr>
        </a:p>
      </dgm:t>
    </dgm:pt>
    <dgm:pt modelId="{4B65E1BE-2B7C-6E41-B48D-ACBA6391B7F9}">
      <dgm:prSet phldrT="[文本]" custT="1"/>
      <dgm:spPr/>
      <dgm:t>
        <a:bodyPr/>
        <a:lstStyle/>
        <a:p>
          <a:r>
            <a:rPr lang="zh-CN" altLang="en-US" sz="2800" dirty="0">
              <a:latin typeface="宋体" panose="02010600030101010101" pitchFamily="2" charset="-122"/>
              <a:ea typeface="宋体" panose="02010600030101010101" pitchFamily="2" charset="-122"/>
            </a:rPr>
            <a:t>截断差分与差分的关系</a:t>
          </a:r>
        </a:p>
      </dgm:t>
    </dgm:pt>
    <dgm:pt modelId="{E3C845E4-AB4C-E545-9631-A611711E8303}" type="parTrans" cxnId="{0A92FFB2-C319-054F-B4FC-B14A3BDED6D6}">
      <dgm:prSet/>
      <dgm:spPr/>
      <dgm:t>
        <a:bodyPr/>
        <a:lstStyle/>
        <a:p>
          <a:endParaRPr lang="zh-CN" altLang="en-US">
            <a:latin typeface="宋体" panose="02010600030101010101" pitchFamily="2" charset="-122"/>
            <a:ea typeface="宋体" panose="02010600030101010101" pitchFamily="2" charset="-122"/>
          </a:endParaRPr>
        </a:p>
      </dgm:t>
    </dgm:pt>
    <dgm:pt modelId="{C3F1F966-C8AD-434F-8516-8C50DEE16C4C}" type="sibTrans" cxnId="{0A92FFB2-C319-054F-B4FC-B14A3BDED6D6}">
      <dgm:prSet/>
      <dgm:spPr/>
      <dgm:t>
        <a:bodyPr/>
        <a:lstStyle/>
        <a:p>
          <a:endParaRPr lang="zh-CN" altLang="en-US">
            <a:latin typeface="宋体" panose="02010600030101010101" pitchFamily="2" charset="-122"/>
            <a:ea typeface="宋体" panose="02010600030101010101" pitchFamily="2" charset="-122"/>
          </a:endParaRPr>
        </a:p>
      </dgm:t>
    </dgm:pt>
    <dgm:pt modelId="{997843D9-D59C-4C4B-A8F4-B72FCF5D39AD}" type="pres">
      <dgm:prSet presAssocID="{19D45D7A-8A88-1F4E-B626-2CC0F46F6747}" presName="Name0" presStyleCnt="0">
        <dgm:presLayoutVars>
          <dgm:dir/>
          <dgm:animLvl val="lvl"/>
          <dgm:resizeHandles val="exact"/>
        </dgm:presLayoutVars>
      </dgm:prSet>
      <dgm:spPr/>
    </dgm:pt>
    <dgm:pt modelId="{BEF180F9-EEB4-3E42-88DD-6248A3D0DCAE}" type="pres">
      <dgm:prSet presAssocID="{7615DAA6-8833-0E44-94D4-4DF191BCA6ED}" presName="composite" presStyleCnt="0"/>
      <dgm:spPr/>
    </dgm:pt>
    <dgm:pt modelId="{9298E466-FE6D-BE4C-B5CA-2E2EA795F7A2}" type="pres">
      <dgm:prSet presAssocID="{7615DAA6-8833-0E44-94D4-4DF191BCA6ED}" presName="parTx" presStyleLbl="alignNode1" presStyleIdx="0" presStyleCnt="1">
        <dgm:presLayoutVars>
          <dgm:chMax val="0"/>
          <dgm:chPref val="0"/>
          <dgm:bulletEnabled val="1"/>
        </dgm:presLayoutVars>
      </dgm:prSet>
      <dgm:spPr/>
    </dgm:pt>
    <dgm:pt modelId="{687FC337-A0C9-4545-AF44-DE63805EE8D2}" type="pres">
      <dgm:prSet presAssocID="{7615DAA6-8833-0E44-94D4-4DF191BCA6ED}" presName="desTx" presStyleLbl="alignAccFollowNode1" presStyleIdx="0" presStyleCnt="1" custScaleY="100310">
        <dgm:presLayoutVars>
          <dgm:bulletEnabled val="1"/>
        </dgm:presLayoutVars>
      </dgm:prSet>
      <dgm:spPr/>
    </dgm:pt>
  </dgm:ptLst>
  <dgm:cxnLst>
    <dgm:cxn modelId="{E61D980A-D35D-9342-98A3-06DED1045F82}" type="presOf" srcId="{04759A4E-DA1D-B64B-BF9E-53F0B0348443}" destId="{687FC337-A0C9-4545-AF44-DE63805EE8D2}" srcOrd="0" destOrd="1" presId="urn:microsoft.com/office/officeart/2005/8/layout/hList1"/>
    <dgm:cxn modelId="{23B24D0B-2E2D-AA4B-A881-8CA181B8DA09}" type="presOf" srcId="{2718BB22-3780-1949-83F1-EE445789AB30}" destId="{687FC337-A0C9-4545-AF44-DE63805EE8D2}" srcOrd="0" destOrd="3" presId="urn:microsoft.com/office/officeart/2005/8/layout/hList1"/>
    <dgm:cxn modelId="{5E1E4518-D108-2B4E-B01F-6324EFAC03EC}" srcId="{7615DAA6-8833-0E44-94D4-4DF191BCA6ED}" destId="{04759A4E-DA1D-B64B-BF9E-53F0B0348443}" srcOrd="1" destOrd="0" parTransId="{F8A08844-B0B0-DA4F-99DA-D893266BC67A}" sibTransId="{12923E4A-AB1F-DF44-A3E1-CD5DD8A517D2}"/>
    <dgm:cxn modelId="{3DA2005E-95EF-6A42-A094-3044D898088D}" type="presOf" srcId="{7615DAA6-8833-0E44-94D4-4DF191BCA6ED}" destId="{9298E466-FE6D-BE4C-B5CA-2E2EA795F7A2}" srcOrd="0" destOrd="0" presId="urn:microsoft.com/office/officeart/2005/8/layout/hList1"/>
    <dgm:cxn modelId="{75082073-58C6-1247-A52C-A2506593E921}" srcId="{19D45D7A-8A88-1F4E-B626-2CC0F46F6747}" destId="{7615DAA6-8833-0E44-94D4-4DF191BCA6ED}" srcOrd="0" destOrd="0" parTransId="{BF0110CC-F9E3-1E4F-90D8-57B0CADB437F}" sibTransId="{E9DF3610-74AD-F647-950A-107F7E4D126C}"/>
    <dgm:cxn modelId="{9910E3B0-94F8-5244-A63B-B5A2BB3BB5FB}" type="presOf" srcId="{34770EAE-9BC2-664B-BE55-BDEC070C756A}" destId="{687FC337-A0C9-4545-AF44-DE63805EE8D2}" srcOrd="0" destOrd="0" presId="urn:microsoft.com/office/officeart/2005/8/layout/hList1"/>
    <dgm:cxn modelId="{0A92FFB2-C319-054F-B4FC-B14A3BDED6D6}" srcId="{7615DAA6-8833-0E44-94D4-4DF191BCA6ED}" destId="{4B65E1BE-2B7C-6E41-B48D-ACBA6391B7F9}" srcOrd="2" destOrd="0" parTransId="{E3C845E4-AB4C-E545-9631-A611711E8303}" sibTransId="{C3F1F966-C8AD-434F-8516-8C50DEE16C4C}"/>
    <dgm:cxn modelId="{0D46B0D2-7B75-CF45-8EAF-C0126F823878}" type="presOf" srcId="{19D45D7A-8A88-1F4E-B626-2CC0F46F6747}" destId="{997843D9-D59C-4C4B-A8F4-B72FCF5D39AD}" srcOrd="0" destOrd="0" presId="urn:microsoft.com/office/officeart/2005/8/layout/hList1"/>
    <dgm:cxn modelId="{D86A76E2-F671-A74F-83ED-3A67F0C3B252}" type="presOf" srcId="{4B65E1BE-2B7C-6E41-B48D-ACBA6391B7F9}" destId="{687FC337-A0C9-4545-AF44-DE63805EE8D2}" srcOrd="0" destOrd="2" presId="urn:microsoft.com/office/officeart/2005/8/layout/hList1"/>
    <dgm:cxn modelId="{F86EE4E7-AD73-7949-907B-0A4F7FD9A870}" srcId="{7615DAA6-8833-0E44-94D4-4DF191BCA6ED}" destId="{2718BB22-3780-1949-83F1-EE445789AB30}" srcOrd="3" destOrd="0" parTransId="{CE483223-FE2A-4040-8D80-EA0A76484E26}" sibTransId="{023554AE-05B3-5941-975B-2AAEC3409B07}"/>
    <dgm:cxn modelId="{88F1BBE8-8474-4647-883C-973A11356F75}" srcId="{7615DAA6-8833-0E44-94D4-4DF191BCA6ED}" destId="{34770EAE-9BC2-664B-BE55-BDEC070C756A}" srcOrd="0" destOrd="0" parTransId="{136D1B01-59A2-5F46-BD8F-219F2070FB1A}" sibTransId="{9EF7FF97-06E8-394C-A0FD-B7CD735B1478}"/>
    <dgm:cxn modelId="{5245C7E0-1FDF-5C43-B941-9CB95AA5B743}" type="presParOf" srcId="{997843D9-D59C-4C4B-A8F4-B72FCF5D39AD}" destId="{BEF180F9-EEB4-3E42-88DD-6248A3D0DCAE}" srcOrd="0" destOrd="0" presId="urn:microsoft.com/office/officeart/2005/8/layout/hList1"/>
    <dgm:cxn modelId="{8CF1EC55-372A-F148-BBE7-29951E58EDF7}" type="presParOf" srcId="{BEF180F9-EEB4-3E42-88DD-6248A3D0DCAE}" destId="{9298E466-FE6D-BE4C-B5CA-2E2EA795F7A2}" srcOrd="0" destOrd="0" presId="urn:microsoft.com/office/officeart/2005/8/layout/hList1"/>
    <dgm:cxn modelId="{77A24221-23DD-5040-8EF4-D9B62AE61E3E}" type="presParOf" srcId="{BEF180F9-EEB4-3E42-88DD-6248A3D0DCAE}" destId="{687FC337-A0C9-4545-AF44-DE63805EE8D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B9A1B-66E1-2147-8802-1BD74BA971CB}">
      <dsp:nvSpPr>
        <dsp:cNvPr id="0" name=""/>
        <dsp:cNvSpPr/>
      </dsp:nvSpPr>
      <dsp:spPr>
        <a:xfrm>
          <a:off x="3981403" y="3574755"/>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646D83-27C6-B447-B5EF-10380FB0C107}">
      <dsp:nvSpPr>
        <dsp:cNvPr id="0" name=""/>
        <dsp:cNvSpPr/>
      </dsp:nvSpPr>
      <dsp:spPr>
        <a:xfrm>
          <a:off x="3735025" y="3693359"/>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1EB4F-C21C-D144-86A7-1337077A2219}">
      <dsp:nvSpPr>
        <dsp:cNvPr id="0" name=""/>
        <dsp:cNvSpPr/>
      </dsp:nvSpPr>
      <dsp:spPr>
        <a:xfrm>
          <a:off x="3476883" y="3787043"/>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83E5E-31C0-0C47-823C-74548EBBE4F8}">
      <dsp:nvSpPr>
        <dsp:cNvPr id="0" name=""/>
        <dsp:cNvSpPr/>
      </dsp:nvSpPr>
      <dsp:spPr>
        <a:xfrm>
          <a:off x="5164281" y="2201806"/>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10353-33A4-5447-A5B1-D322076CA1D0}">
      <dsp:nvSpPr>
        <dsp:cNvPr id="0" name=""/>
        <dsp:cNvSpPr/>
      </dsp:nvSpPr>
      <dsp:spPr>
        <a:xfrm>
          <a:off x="5064945" y="2443168"/>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470706-3A33-6744-B414-FC10C6C8E593}">
      <dsp:nvSpPr>
        <dsp:cNvPr id="0" name=""/>
        <dsp:cNvSpPr/>
      </dsp:nvSpPr>
      <dsp:spPr>
        <a:xfrm>
          <a:off x="4994365" y="384898"/>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472629-D314-1A4C-A0DF-CF062BC4F799}">
      <dsp:nvSpPr>
        <dsp:cNvPr id="0" name=""/>
        <dsp:cNvSpPr/>
      </dsp:nvSpPr>
      <dsp:spPr>
        <a:xfrm>
          <a:off x="5176045" y="269524"/>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52F52-77A0-AA41-83B2-0CF1A9C76A2A}">
      <dsp:nvSpPr>
        <dsp:cNvPr id="0" name=""/>
        <dsp:cNvSpPr/>
      </dsp:nvSpPr>
      <dsp:spPr>
        <a:xfrm>
          <a:off x="5357724" y="154150"/>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2B8B6-3D31-5B46-B9EC-3767EA033048}">
      <dsp:nvSpPr>
        <dsp:cNvPr id="0" name=""/>
        <dsp:cNvSpPr/>
      </dsp:nvSpPr>
      <dsp:spPr>
        <a:xfrm>
          <a:off x="5539404" y="269524"/>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B5AE8-1AC2-2146-B7D5-DFDDE353114D}">
      <dsp:nvSpPr>
        <dsp:cNvPr id="0" name=""/>
        <dsp:cNvSpPr/>
      </dsp:nvSpPr>
      <dsp:spPr>
        <a:xfrm>
          <a:off x="5721083" y="384898"/>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BFBCD-0F22-A441-93C9-9E3D953343EC}">
      <dsp:nvSpPr>
        <dsp:cNvPr id="0" name=""/>
        <dsp:cNvSpPr/>
      </dsp:nvSpPr>
      <dsp:spPr>
        <a:xfrm>
          <a:off x="5357724" y="397358"/>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EEE603-E465-D445-8F72-705217F98B9F}">
      <dsp:nvSpPr>
        <dsp:cNvPr id="0" name=""/>
        <dsp:cNvSpPr/>
      </dsp:nvSpPr>
      <dsp:spPr>
        <a:xfrm>
          <a:off x="5357724" y="641028"/>
          <a:ext cx="130704" cy="13070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4C9132-A9ED-8644-BA6A-5FFEBD8AFD54}">
      <dsp:nvSpPr>
        <dsp:cNvPr id="0" name=""/>
        <dsp:cNvSpPr/>
      </dsp:nvSpPr>
      <dsp:spPr>
        <a:xfrm>
          <a:off x="2839697" y="4065144"/>
          <a:ext cx="2819301" cy="75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752"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截断差分的引入</a:t>
          </a:r>
        </a:p>
      </dsp:txBody>
      <dsp:txXfrm>
        <a:off x="2876598" y="4102045"/>
        <a:ext cx="2745499" cy="682127"/>
      </dsp:txXfrm>
    </dsp:sp>
    <dsp:sp modelId="{57755BAE-C09E-2446-95B1-0464F17D315D}">
      <dsp:nvSpPr>
        <dsp:cNvPr id="0" name=""/>
        <dsp:cNvSpPr/>
      </dsp:nvSpPr>
      <dsp:spPr>
        <a:xfrm>
          <a:off x="2058082" y="3323983"/>
          <a:ext cx="1307047" cy="130695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3721FF-0B1A-7844-8160-23E76E535239}">
      <dsp:nvSpPr>
        <dsp:cNvPr id="0" name=""/>
        <dsp:cNvSpPr/>
      </dsp:nvSpPr>
      <dsp:spPr>
        <a:xfrm>
          <a:off x="4653225" y="3083543"/>
          <a:ext cx="2819301" cy="75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752"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截断差分的发现及概率</a:t>
          </a:r>
        </a:p>
      </dsp:txBody>
      <dsp:txXfrm>
        <a:off x="4690126" y="3120444"/>
        <a:ext cx="2745499" cy="682127"/>
      </dsp:txXfrm>
    </dsp:sp>
    <dsp:sp modelId="{F6A57985-0708-094E-9E53-E64289B39DB8}">
      <dsp:nvSpPr>
        <dsp:cNvPr id="0" name=""/>
        <dsp:cNvSpPr/>
      </dsp:nvSpPr>
      <dsp:spPr>
        <a:xfrm>
          <a:off x="3871611" y="2342382"/>
          <a:ext cx="1307047" cy="130695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F7328E-44A7-AD46-BE90-1112C8B55BE4}">
      <dsp:nvSpPr>
        <dsp:cNvPr id="0" name=""/>
        <dsp:cNvSpPr/>
      </dsp:nvSpPr>
      <dsp:spPr>
        <a:xfrm>
          <a:off x="5485815" y="1594759"/>
          <a:ext cx="2819301" cy="75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752"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基于截断差分的密钥恢复攻击</a:t>
          </a:r>
        </a:p>
      </dsp:txBody>
      <dsp:txXfrm>
        <a:off x="5522716" y="1631660"/>
        <a:ext cx="2745499" cy="682127"/>
      </dsp:txXfrm>
    </dsp:sp>
    <dsp:sp modelId="{5B98F527-CC14-4946-AD1F-8F2E5DF93C6B}">
      <dsp:nvSpPr>
        <dsp:cNvPr id="0" name=""/>
        <dsp:cNvSpPr/>
      </dsp:nvSpPr>
      <dsp:spPr>
        <a:xfrm>
          <a:off x="4704200" y="853597"/>
          <a:ext cx="1307047" cy="130695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8E466-FE6D-BE4C-B5CA-2E2EA795F7A2}">
      <dsp:nvSpPr>
        <dsp:cNvPr id="0" name=""/>
        <dsp:cNvSpPr/>
      </dsp:nvSpPr>
      <dsp:spPr>
        <a:xfrm>
          <a:off x="0" y="4290"/>
          <a:ext cx="4194048" cy="16776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宋体" panose="02010600030101010101" pitchFamily="2" charset="-122"/>
              <a:ea typeface="宋体" panose="02010600030101010101" pitchFamily="2" charset="-122"/>
            </a:rPr>
            <a:t>掌握</a:t>
          </a:r>
        </a:p>
      </dsp:txBody>
      <dsp:txXfrm>
        <a:off x="0" y="4290"/>
        <a:ext cx="4194048" cy="1677619"/>
      </dsp:txXfrm>
    </dsp:sp>
    <dsp:sp modelId="{687FC337-A0C9-4545-AF44-DE63805EE8D2}">
      <dsp:nvSpPr>
        <dsp:cNvPr id="0" name=""/>
        <dsp:cNvSpPr/>
      </dsp:nvSpPr>
      <dsp:spPr>
        <a:xfrm>
          <a:off x="0" y="1677688"/>
          <a:ext cx="4194048" cy="27314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latin typeface="宋体" panose="02010600030101010101" pitchFamily="2" charset="-122"/>
              <a:ea typeface="宋体" panose="02010600030101010101" pitchFamily="2" charset="-122"/>
            </a:rPr>
            <a:t>截断差分的形式</a:t>
          </a:r>
        </a:p>
        <a:p>
          <a:pPr marL="285750" lvl="1" indent="-285750" algn="l" defTabSz="1244600">
            <a:lnSpc>
              <a:spcPct val="90000"/>
            </a:lnSpc>
            <a:spcBef>
              <a:spcPct val="0"/>
            </a:spcBef>
            <a:spcAft>
              <a:spcPct val="15000"/>
            </a:spcAft>
            <a:buChar char="•"/>
          </a:pPr>
          <a:r>
            <a:rPr lang="zh-CN" altLang="en-US" sz="2800" kern="1200" dirty="0">
              <a:latin typeface="宋体" panose="02010600030101010101" pitchFamily="2" charset="-122"/>
              <a:ea typeface="宋体" panose="02010600030101010101" pitchFamily="2" charset="-122"/>
            </a:rPr>
            <a:t>截断差分的概率</a:t>
          </a:r>
        </a:p>
        <a:p>
          <a:pPr marL="285750" lvl="1" indent="-285750" algn="l" defTabSz="1244600">
            <a:lnSpc>
              <a:spcPct val="90000"/>
            </a:lnSpc>
            <a:spcBef>
              <a:spcPct val="0"/>
            </a:spcBef>
            <a:spcAft>
              <a:spcPct val="15000"/>
            </a:spcAft>
            <a:buChar char="•"/>
          </a:pPr>
          <a:r>
            <a:rPr lang="zh-CN" altLang="en-US" sz="2800" kern="1200" dirty="0">
              <a:latin typeface="宋体" panose="02010600030101010101" pitchFamily="2" charset="-122"/>
              <a:ea typeface="宋体" panose="02010600030101010101" pitchFamily="2" charset="-122"/>
            </a:rPr>
            <a:t>截断差分与差分的关系</a:t>
          </a:r>
        </a:p>
        <a:p>
          <a:pPr marL="285750" lvl="1" indent="-285750" algn="l" defTabSz="1244600">
            <a:lnSpc>
              <a:spcPct val="90000"/>
            </a:lnSpc>
            <a:spcBef>
              <a:spcPct val="0"/>
            </a:spcBef>
            <a:spcAft>
              <a:spcPct val="15000"/>
            </a:spcAft>
            <a:buChar char="•"/>
          </a:pPr>
          <a:endParaRPr lang="zh-CN" altLang="en-US" sz="2800" kern="1200" dirty="0">
            <a:latin typeface="宋体" panose="02010600030101010101" pitchFamily="2" charset="-122"/>
            <a:ea typeface="宋体" panose="02010600030101010101" pitchFamily="2" charset="-122"/>
          </a:endParaRPr>
        </a:p>
      </dsp:txBody>
      <dsp:txXfrm>
        <a:off x="0" y="1677688"/>
        <a:ext cx="4194048" cy="2731481"/>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1AB73-F9F7-B742-B6F8-D7C0403672CF}" type="datetimeFigureOut">
              <a:rPr kumimoji="1" lang="zh-CN" altLang="en-US" smtClean="0"/>
              <a:t>2023/11/10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B74CE-9FFD-1746-99A3-B06B2D271635}" type="slidenum">
              <a:rPr kumimoji="1" lang="zh-CN" altLang="en-US" smtClean="0"/>
              <a:t>‹#›</a:t>
            </a:fld>
            <a:endParaRPr kumimoji="1" lang="zh-CN" altLang="en-US"/>
          </a:p>
        </p:txBody>
      </p:sp>
    </p:spTree>
    <p:extLst>
      <p:ext uri="{BB962C8B-B14F-4D97-AF65-F5344CB8AC3E}">
        <p14:creationId xmlns:p14="http://schemas.microsoft.com/office/powerpoint/2010/main" val="5890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p:spPr>
      </p:sp>
      <p:sp>
        <p:nvSpPr>
          <p:cNvPr id="1536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dirty="0"/>
              <a:t>本次课主要参考 </a:t>
            </a:r>
            <a:r>
              <a:rPr lang="en-US" altLang="zh-CN" dirty="0"/>
              <a:t>The</a:t>
            </a:r>
            <a:r>
              <a:rPr lang="zh-CN" altLang="en-US" dirty="0"/>
              <a:t> </a:t>
            </a:r>
            <a:r>
              <a:rPr lang="en-US" altLang="zh-CN" dirty="0"/>
              <a:t>block</a:t>
            </a:r>
            <a:r>
              <a:rPr lang="zh-CN" altLang="en-US" dirty="0"/>
              <a:t> </a:t>
            </a:r>
            <a:r>
              <a:rPr lang="en-US" altLang="zh-CN" dirty="0"/>
              <a:t>cipher</a:t>
            </a:r>
            <a:r>
              <a:rPr lang="zh-CN" altLang="en-US" dirty="0"/>
              <a:t> </a:t>
            </a:r>
            <a:r>
              <a:rPr lang="en-US" altLang="zh-CN" dirty="0"/>
              <a:t>Companion</a:t>
            </a:r>
            <a:endParaRPr lang="zh-CN" altLang="en-US" dirty="0"/>
          </a:p>
        </p:txBody>
      </p:sp>
    </p:spTree>
    <p:extLst>
      <p:ext uri="{BB962C8B-B14F-4D97-AF65-F5344CB8AC3E}">
        <p14:creationId xmlns:p14="http://schemas.microsoft.com/office/powerpoint/2010/main" val="321489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仍要由</a:t>
            </a:r>
            <a:r>
              <a:rPr kumimoji="1" lang="en-US" altLang="zh-CN" dirty="0"/>
              <a:t>S</a:t>
            </a:r>
            <a:r>
              <a:rPr kumimoji="1" lang="zh-CN" altLang="en-US" dirty="0"/>
              <a:t>盒出发，借助于置换和</a:t>
            </a:r>
            <a:r>
              <a:rPr kumimoji="1" lang="en-US" altLang="zh-CN" dirty="0"/>
              <a:t>S</a:t>
            </a:r>
            <a:r>
              <a:rPr kumimoji="1" lang="zh-CN" altLang="en-US" dirty="0"/>
              <a:t>盒的差分分布表来精确判断</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11</a:t>
            </a:fld>
            <a:endParaRPr kumimoji="1" lang="zh-CN" altLang="en-US"/>
          </a:p>
        </p:txBody>
      </p:sp>
    </p:spTree>
    <p:extLst>
      <p:ext uri="{BB962C8B-B14F-4D97-AF65-F5344CB8AC3E}">
        <p14:creationId xmlns:p14="http://schemas.microsoft.com/office/powerpoint/2010/main" val="158630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p:spPr>
      </p:sp>
      <p:sp>
        <p:nvSpPr>
          <p:cNvPr id="15362" name="Rectangle 3"/>
          <p:cNvSpPr>
            <a:spLocks noGrp="1"/>
          </p:cNvSpPr>
          <p:nvPr>
            <p:ph type="body" idx="1"/>
          </p:nvPr>
        </p:nvSpPr>
        <p:spPr bwMode="auto">
          <a:noFill/>
        </p:spPr>
        <p:txBody>
          <a:bodyPr wrap="square" numCol="1" anchor="t" anchorCtr="0" compatLnSpc="1">
            <a:prstTxWarp prst="textNoShape">
              <a:avLst/>
            </a:prstTxWarp>
          </a:bodyPr>
          <a:lstStyle/>
          <a:p>
            <a:r>
              <a:rPr kumimoji="1" lang="zh-CN" altLang="en-US" sz="1200" dirty="0"/>
              <a:t>细化到每个部件</a:t>
            </a:r>
            <a:endParaRPr lang="zh-CN" altLang="en-US" sz="1200" dirty="0"/>
          </a:p>
        </p:txBody>
      </p:sp>
    </p:spTree>
    <p:extLst>
      <p:ext uri="{BB962C8B-B14F-4D97-AF65-F5344CB8AC3E}">
        <p14:creationId xmlns:p14="http://schemas.microsoft.com/office/powerpoint/2010/main" val="239400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提问共同点？直接</a:t>
            </a:r>
            <a:r>
              <a:rPr kumimoji="1" lang="en-US" altLang="zh-CN" dirty="0"/>
              <a:t>2</a:t>
            </a:r>
            <a:r>
              <a:rPr kumimoji="1" lang="zh-CN" altLang="en-US" dirty="0"/>
              <a:t>的输出差分取截断，</a:t>
            </a:r>
            <a:r>
              <a:rPr kumimoji="1" lang="en-US" altLang="zh-CN" dirty="0"/>
              <a:t>*0**</a:t>
            </a:r>
            <a:r>
              <a:rPr kumimoji="1" lang="zh-CN" altLang="en-US" dirty="0"/>
              <a:t>然后再传播也可以</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13</a:t>
            </a:fld>
            <a:endParaRPr kumimoji="1" lang="zh-CN" altLang="en-US"/>
          </a:p>
        </p:txBody>
      </p:sp>
    </p:spTree>
    <p:extLst>
      <p:ext uri="{BB962C8B-B14F-4D97-AF65-F5344CB8AC3E}">
        <p14:creationId xmlns:p14="http://schemas.microsoft.com/office/powerpoint/2010/main" val="317238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a:t>
            </a:r>
            <a:r>
              <a:rPr kumimoji="1" lang="zh-CN" altLang="en-US" dirty="0"/>
              <a:t>，只需要看最后一个</a:t>
            </a:r>
            <a:r>
              <a:rPr kumimoji="1" lang="en-US" altLang="zh-CN" dirty="0"/>
              <a:t>nibble</a:t>
            </a:r>
            <a:r>
              <a:rPr kumimoji="1" lang="zh-CN" altLang="en-US" dirty="0"/>
              <a:t>的</a:t>
            </a:r>
            <a:r>
              <a:rPr kumimoji="1" lang="en-US" altLang="zh-CN" dirty="0"/>
              <a:t>4</a:t>
            </a:r>
            <a:r>
              <a:rPr kumimoji="1" lang="zh-CN" altLang="en-US" dirty="0"/>
              <a:t>比特到了什么位置</a:t>
            </a:r>
            <a:r>
              <a:rPr kumimoji="1" lang="en-US" altLang="zh-CN" dirty="0"/>
              <a:t>*0**</a:t>
            </a:r>
            <a:r>
              <a:rPr kumimoji="1" lang="zh-CN" altLang="en-US" dirty="0"/>
              <a:t>，设为未知即可</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14</a:t>
            </a:fld>
            <a:endParaRPr kumimoji="1" lang="zh-CN" altLang="en-US"/>
          </a:p>
        </p:txBody>
      </p:sp>
    </p:spTree>
    <p:extLst>
      <p:ext uri="{BB962C8B-B14F-4D97-AF65-F5344CB8AC3E}">
        <p14:creationId xmlns:p14="http://schemas.microsoft.com/office/powerpoint/2010/main" val="265147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00*0</a:t>
            </a:r>
            <a:r>
              <a:rPr lang="zh-CN" altLang="en-US" dirty="0"/>
              <a:t>经过</a:t>
            </a:r>
            <a:r>
              <a:rPr lang="en-US" altLang="zh-CN" dirty="0"/>
              <a:t>s</a:t>
            </a:r>
            <a:r>
              <a:rPr lang="zh-CN" altLang="en-US" dirty="0"/>
              <a:t>盒有</a:t>
            </a:r>
            <a:r>
              <a:rPr lang="en-US" altLang="zh-CN" dirty="0"/>
              <a:t>5</a:t>
            </a:r>
            <a:r>
              <a:rPr lang="zh-CN" altLang="en-US" dirty="0"/>
              <a:t>种可能，输入差分共</a:t>
            </a:r>
            <a:r>
              <a:rPr lang="en-US" altLang="zh-CN" dirty="0"/>
              <a:t>5*5*5=125</a:t>
            </a:r>
            <a:r>
              <a:rPr lang="zh-CN" altLang="en-US" dirty="0"/>
              <a:t>种可能</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15</a:t>
            </a:fld>
            <a:endParaRPr kumimoji="1" lang="zh-CN" altLang="en-US"/>
          </a:p>
        </p:txBody>
      </p:sp>
    </p:spTree>
    <p:extLst>
      <p:ext uri="{BB962C8B-B14F-4D97-AF65-F5344CB8AC3E}">
        <p14:creationId xmlns:p14="http://schemas.microsoft.com/office/powerpoint/2010/main" val="916786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类似差分的找法，找到多条特征，取共同点</a:t>
            </a:r>
            <a:endParaRPr kumimoji="1" lang="en-US" altLang="zh-CN" dirty="0"/>
          </a:p>
          <a:p>
            <a:r>
              <a:rPr kumimoji="1" lang="zh-CN" altLang="en-US" dirty="0"/>
              <a:t>注意：为了找到更长轮数的截断差分，在连接多轮截断差分的时候仍要充分利用信息，不是直接在尾部连接，而是针对每种可能继续搜索</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16</a:t>
            </a:fld>
            <a:endParaRPr kumimoji="1" lang="zh-CN" altLang="en-US"/>
          </a:p>
        </p:txBody>
      </p:sp>
    </p:spTree>
    <p:extLst>
      <p:ext uri="{BB962C8B-B14F-4D97-AF65-F5344CB8AC3E}">
        <p14:creationId xmlns:p14="http://schemas.microsoft.com/office/powerpoint/2010/main" val="421763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ln w="0"/>
                <a:effectLst>
                  <a:outerShdw blurRad="38100" dist="19050" dir="2700000" algn="tl" rotWithShape="0">
                    <a:schemeClr val="dk1">
                      <a:alpha val="40000"/>
                    </a:schemeClr>
                  </a:outerShdw>
                </a:effectLst>
              </a:rPr>
              <a:t>一旦</a:t>
            </a:r>
            <a:r>
              <a:rPr kumimoji="1" lang="en-US" altLang="zh-CN" dirty="0">
                <a:ln w="0"/>
                <a:effectLst>
                  <a:outerShdw blurRad="38100" dist="19050" dir="2700000" algn="tl" rotWithShape="0">
                    <a:schemeClr val="dk1">
                      <a:alpha val="40000"/>
                    </a:schemeClr>
                  </a:outerShdw>
                </a:effectLst>
              </a:rPr>
              <a:t>S</a:t>
            </a:r>
            <a:r>
              <a:rPr kumimoji="1" lang="zh-CN" altLang="en-US" dirty="0">
                <a:ln w="0"/>
                <a:effectLst>
                  <a:outerShdw blurRad="38100" dist="19050" dir="2700000" algn="tl" rotWithShape="0">
                    <a:schemeClr val="dk1">
                      <a:alpha val="40000"/>
                    </a:schemeClr>
                  </a:outerShdw>
                </a:effectLst>
              </a:rPr>
              <a:t>盒的输入差分有</a:t>
            </a:r>
            <a:r>
              <a:rPr kumimoji="1" lang="en-US" altLang="zh-CN" dirty="0">
                <a:ln w="0"/>
                <a:effectLst>
                  <a:outerShdw blurRad="38100" dist="19050" dir="2700000" algn="tl" rotWithShape="0">
                    <a:schemeClr val="dk1">
                      <a:alpha val="40000"/>
                    </a:schemeClr>
                  </a:outerShdw>
                </a:effectLst>
              </a:rPr>
              <a:t>1bit</a:t>
            </a:r>
            <a:r>
              <a:rPr kumimoji="1" lang="zh-CN" altLang="en-US" dirty="0">
                <a:ln w="0"/>
                <a:effectLst>
                  <a:outerShdw blurRad="38100" dist="19050" dir="2700000" algn="tl" rotWithShape="0">
                    <a:schemeClr val="dk1">
                      <a:alpha val="40000"/>
                    </a:schemeClr>
                  </a:outerShdw>
                </a:effectLst>
              </a:rPr>
              <a:t>出现</a:t>
            </a:r>
            <a:r>
              <a:rPr lang="zh-CN" altLang="en-US" dirty="0">
                <a:ln w="0"/>
                <a:effectLst>
                  <a:outerShdw blurRad="38100" dist="19050" dir="2700000" algn="tl" rotWithShape="0">
                    <a:schemeClr val="dk1">
                      <a:alpha val="40000"/>
                    </a:schemeClr>
                  </a:outerShdw>
                </a:effectLst>
              </a:rPr>
              <a:t>*，输出差分可以根据差分分布表查看有没有特殊情况</a:t>
            </a:r>
            <a:endParaRPr lang="en-US" altLang="zh-CN" dirty="0">
              <a:ln w="0"/>
              <a:effectLst>
                <a:outerShdw blurRad="38100" dist="19050" dir="2700000" algn="tl" rotWithShape="0">
                  <a:schemeClr val="dk1">
                    <a:alpha val="40000"/>
                  </a:schemeClr>
                </a:outerShdw>
              </a:effectLst>
            </a:endParaRPr>
          </a:p>
          <a:p>
            <a:r>
              <a:rPr kumimoji="1" lang="zh-CN" altLang="en-US" dirty="0">
                <a:ln w="0"/>
                <a:effectLst>
                  <a:outerShdw blurRad="38100" dist="19050" dir="2700000" algn="tl" rotWithShape="0">
                    <a:schemeClr val="dk1">
                      <a:alpha val="40000"/>
                    </a:schemeClr>
                  </a:outerShdw>
                </a:effectLst>
              </a:rPr>
              <a:t>头部貌似还可以加，但是要加概率，不是概率</a:t>
            </a:r>
            <a:r>
              <a:rPr kumimoji="1" lang="en-US" altLang="zh-CN" dirty="0">
                <a:ln w="0"/>
                <a:effectLst>
                  <a:outerShdw blurRad="38100" dist="19050" dir="2700000" algn="tl" rotWithShape="0">
                    <a:schemeClr val="dk1">
                      <a:alpha val="40000"/>
                    </a:schemeClr>
                  </a:outerShdw>
                </a:effectLst>
              </a:rPr>
              <a:t>1</a:t>
            </a:r>
            <a:r>
              <a:rPr kumimoji="1" lang="zh-CN" altLang="en-US" dirty="0">
                <a:ln w="0"/>
                <a:effectLst>
                  <a:outerShdw blurRad="38100" dist="19050" dir="2700000" algn="tl" rotWithShape="0">
                    <a:schemeClr val="dk1">
                      <a:alpha val="40000"/>
                    </a:schemeClr>
                  </a:outerShdw>
                </a:effectLst>
              </a:rPr>
              <a:t>了，比如输入差分为</a:t>
            </a:r>
            <a:r>
              <a:rPr kumimoji="1" lang="en-US" altLang="zh-CN" dirty="0">
                <a:ln w="0"/>
                <a:effectLst>
                  <a:outerShdw blurRad="38100" dist="19050" dir="2700000" algn="tl" rotWithShape="0">
                    <a:schemeClr val="dk1">
                      <a:alpha val="40000"/>
                    </a:schemeClr>
                  </a:outerShdw>
                </a:effectLst>
              </a:rPr>
              <a:t>1</a:t>
            </a:r>
            <a:r>
              <a:rPr kumimoji="1" lang="zh-CN" altLang="en-US" dirty="0">
                <a:ln w="0"/>
                <a:effectLst>
                  <a:outerShdw blurRad="38100" dist="19050" dir="2700000" algn="tl" rotWithShape="0">
                    <a:schemeClr val="dk1">
                      <a:alpha val="40000"/>
                    </a:schemeClr>
                  </a:outerShdw>
                </a:effectLst>
              </a:rPr>
              <a:t>输出为</a:t>
            </a:r>
            <a:r>
              <a:rPr kumimoji="1" lang="en-US" altLang="zh-CN" dirty="0">
                <a:ln w="0"/>
                <a:effectLst>
                  <a:outerShdw blurRad="38100" dist="19050" dir="2700000" algn="tl" rotWithShape="0">
                    <a:schemeClr val="dk1">
                      <a:alpha val="40000"/>
                    </a:schemeClr>
                  </a:outerShdw>
                </a:effectLst>
              </a:rPr>
              <a:t>2</a:t>
            </a:r>
            <a:r>
              <a:rPr kumimoji="1" lang="zh-CN" altLang="en-US" dirty="0">
                <a:ln w="0"/>
                <a:effectLst>
                  <a:outerShdw blurRad="38100" dist="19050" dir="2700000" algn="tl" rotWithShape="0">
                    <a:schemeClr val="dk1">
                      <a:alpha val="40000"/>
                    </a:schemeClr>
                  </a:outerShdw>
                </a:effectLst>
              </a:rPr>
              <a:t>，则概率为</a:t>
            </a:r>
            <a:r>
              <a:rPr kumimoji="1" lang="en-US" altLang="zh-CN" dirty="0">
                <a:ln w="0"/>
                <a:effectLst>
                  <a:outerShdw blurRad="38100" dist="19050" dir="2700000" algn="tl" rotWithShape="0">
                    <a:schemeClr val="dk1">
                      <a:alpha val="40000"/>
                    </a:schemeClr>
                  </a:outerShdw>
                </a:effectLst>
              </a:rPr>
              <a:t>6/16,</a:t>
            </a:r>
            <a:r>
              <a:rPr kumimoji="1" lang="zh-CN" altLang="en-US" dirty="0">
                <a:ln w="0"/>
                <a:effectLst>
                  <a:outerShdw blurRad="38100" dist="19050" dir="2700000" algn="tl" rotWithShape="0">
                    <a:schemeClr val="dk1">
                      <a:alpha val="40000"/>
                    </a:schemeClr>
                  </a:outerShdw>
                </a:effectLst>
              </a:rPr>
              <a:t>而此处随机概率为</a:t>
            </a:r>
            <a:r>
              <a:rPr kumimoji="1" lang="en-US" altLang="zh-CN" dirty="0">
                <a:ln w="0"/>
                <a:effectLst>
                  <a:outerShdw blurRad="38100" dist="19050" dir="2700000" algn="tl" rotWithShape="0">
                    <a:schemeClr val="dk1">
                      <a:alpha val="40000"/>
                    </a:schemeClr>
                  </a:outerShdw>
                </a:effectLst>
              </a:rPr>
              <a:t>4/16</a:t>
            </a:r>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17</a:t>
            </a:fld>
            <a:endParaRPr kumimoji="1" lang="zh-CN" altLang="en-US"/>
          </a:p>
        </p:txBody>
      </p:sp>
    </p:spTree>
    <p:extLst>
      <p:ext uri="{BB962C8B-B14F-4D97-AF65-F5344CB8AC3E}">
        <p14:creationId xmlns:p14="http://schemas.microsoft.com/office/powerpoint/2010/main" val="421017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p:spPr>
      </p:sp>
      <p:sp>
        <p:nvSpPr>
          <p:cNvPr id="15362" name="Rectangle 3"/>
          <p:cNvSpPr>
            <a:spLocks noGrp="1"/>
          </p:cNvSpPr>
          <p:nvPr>
            <p:ph type="body" idx="1"/>
          </p:nvPr>
        </p:nvSpPr>
        <p:spPr bwMode="auto">
          <a:noFill/>
        </p:spPr>
        <p:txBody>
          <a:bodyPr wrap="square" numCol="1" anchor="t" anchorCtr="0" compatLnSpc="1">
            <a:prstTxWarp prst="textNoShape">
              <a:avLst/>
            </a:prstTxWarp>
          </a:bodyPr>
          <a:lstStyle/>
          <a:p>
            <a:r>
              <a:rPr kumimoji="1" lang="zh-CN" altLang="en-US" sz="1200" dirty="0"/>
              <a:t>提问，</a:t>
            </a:r>
            <a:r>
              <a:rPr kumimoji="1" lang="en-US" altLang="zh-CN" sz="1200" dirty="0"/>
              <a:t>3+1</a:t>
            </a:r>
            <a:r>
              <a:rPr kumimoji="1" lang="zh-CN" altLang="en-US" sz="1200" dirty="0"/>
              <a:t>轮的攻击如何进行？需要恢复的密钥是哪些？每个方程以多大的概率筛选错误密钥？</a:t>
            </a:r>
            <a:endParaRPr lang="zh-CN" altLang="en-US" sz="1200" dirty="0"/>
          </a:p>
        </p:txBody>
      </p:sp>
    </p:spTree>
    <p:extLst>
      <p:ext uri="{BB962C8B-B14F-4D97-AF65-F5344CB8AC3E}">
        <p14:creationId xmlns:p14="http://schemas.microsoft.com/office/powerpoint/2010/main" val="76327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p:spPr>
      </p:sp>
      <p:sp>
        <p:nvSpPr>
          <p:cNvPr id="15362"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sz="1200" dirty="0"/>
              <a:t>两头都添加轮数</a:t>
            </a:r>
          </a:p>
        </p:txBody>
      </p:sp>
    </p:spTree>
    <p:extLst>
      <p:ext uri="{BB962C8B-B14F-4D97-AF65-F5344CB8AC3E}">
        <p14:creationId xmlns:p14="http://schemas.microsoft.com/office/powerpoint/2010/main" val="317760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类似去噪，尽量保证是正确对</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21</a:t>
            </a:fld>
            <a:endParaRPr kumimoji="1" lang="zh-CN" altLang="en-US"/>
          </a:p>
        </p:txBody>
      </p:sp>
    </p:spTree>
    <p:extLst>
      <p:ext uri="{BB962C8B-B14F-4D97-AF65-F5344CB8AC3E}">
        <p14:creationId xmlns:p14="http://schemas.microsoft.com/office/powerpoint/2010/main" val="21366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此图</a:t>
            </a:r>
            <a:r>
              <a:rPr kumimoji="1" lang="en-US" altLang="zh-CN" dirty="0"/>
              <a:t>from</a:t>
            </a:r>
            <a:r>
              <a:rPr kumimoji="1" lang="zh-CN" altLang="en-US" dirty="0"/>
              <a:t> 孙玲老师</a:t>
            </a:r>
          </a:p>
          <a:p>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a:t>
            </a:fld>
            <a:endParaRPr kumimoji="1" lang="zh-CN" altLang="en-US"/>
          </a:p>
        </p:txBody>
      </p:sp>
    </p:spTree>
    <p:extLst>
      <p:ext uri="{BB962C8B-B14F-4D97-AF65-F5344CB8AC3E}">
        <p14:creationId xmlns:p14="http://schemas.microsoft.com/office/powerpoint/2010/main" val="3080423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22</a:t>
            </a:fld>
            <a:endParaRPr kumimoji="1" lang="zh-CN" altLang="en-US"/>
          </a:p>
        </p:txBody>
      </p:sp>
    </p:spTree>
    <p:extLst>
      <p:ext uri="{BB962C8B-B14F-4D97-AF65-F5344CB8AC3E}">
        <p14:creationId xmlns:p14="http://schemas.microsoft.com/office/powerpoint/2010/main" val="135135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根据密文对的差分，</a:t>
            </a:r>
            <a:r>
              <a:rPr kumimoji="1" lang="zh-CN" altLang="en-US" dirty="0">
                <a:solidFill>
                  <a:srgbClr val="C00000"/>
                </a:solidFill>
              </a:rPr>
              <a:t>剔除</a:t>
            </a:r>
            <a:r>
              <a:rPr kumimoji="1" lang="zh-CN" altLang="en-US" dirty="0"/>
              <a:t>一定不满足路线的明文对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24</a:t>
            </a:fld>
            <a:endParaRPr kumimoji="1" lang="zh-CN" altLang="en-US"/>
          </a:p>
        </p:txBody>
      </p:sp>
    </p:spTree>
    <p:extLst>
      <p:ext uri="{BB962C8B-B14F-4D97-AF65-F5344CB8AC3E}">
        <p14:creationId xmlns:p14="http://schemas.microsoft.com/office/powerpoint/2010/main" val="3723639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b="0" i="0">
                    <a:solidFill>
                      <a:srgbClr val="9B320E"/>
                    </a:solidFill>
                    <a:latin typeface="Cambria Math" panose="02040503050406030204" pitchFamily="18" charset="0"/>
                  </a:rPr>
                  <a:t>7.5</a:t>
                </a:r>
                <a:r>
                  <a:rPr kumimoji="1" lang="zh-CN" altLang="en-US"/>
                  <a:t>这里再斟酌一下</a:t>
                </a:r>
              </a:p>
            </p:txBody>
          </p:sp>
        </mc:Fallback>
      </mc:AlternateContent>
      <p:sp>
        <p:nvSpPr>
          <p:cNvPr id="4" name="灯片编号占位符 3"/>
          <p:cNvSpPr>
            <a:spLocks noGrp="1"/>
          </p:cNvSpPr>
          <p:nvPr>
            <p:ph type="sldNum" sz="quarter" idx="5"/>
          </p:nvPr>
        </p:nvSpPr>
        <p:spPr/>
        <p:txBody>
          <a:bodyPr/>
          <a:lstStyle/>
          <a:p>
            <a:fld id="{C11B74CE-9FFD-1746-99A3-B06B2D271635}" type="slidenum">
              <a:rPr kumimoji="1" lang="zh-CN" altLang="en-US" smtClean="0"/>
              <a:t>25</a:t>
            </a:fld>
            <a:endParaRPr kumimoji="1" lang="zh-CN" altLang="en-US"/>
          </a:p>
        </p:txBody>
      </p:sp>
    </p:spTree>
    <p:extLst>
      <p:ext uri="{BB962C8B-B14F-4D97-AF65-F5344CB8AC3E}">
        <p14:creationId xmlns:p14="http://schemas.microsoft.com/office/powerpoint/2010/main" val="369882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经过异或可以消掉，经过</a:t>
            </a:r>
            <a:r>
              <a:rPr kumimoji="1" lang="en-US" altLang="zh-CN" dirty="0"/>
              <a:t>S</a:t>
            </a:r>
            <a:r>
              <a:rPr kumimoji="1" lang="zh-CN" altLang="en-US" dirty="0"/>
              <a:t>盒加概率，就可以预测每轮加密后的输出差分</a:t>
            </a:r>
            <a:endParaRPr kumimoji="1" lang="en-US" altLang="zh-CN" dirty="0"/>
          </a:p>
          <a:p>
            <a:r>
              <a:rPr kumimoji="1" lang="zh-CN" altLang="en-US" dirty="0"/>
              <a:t>只关心不随机事件，不纠结事件的形式；</a:t>
            </a:r>
            <a:endParaRPr kumimoji="1" lang="en-US" altLang="zh-CN" dirty="0"/>
          </a:p>
          <a:p>
            <a:r>
              <a:rPr kumimoji="1" lang="zh-CN" altLang="en-US" dirty="0"/>
              <a:t>注意：区分器阶段和随机置换进行比较，区分阶段结束，已经区分出是加密算法来了以后，就看正确密钥和错误密钥的不同表现了</a:t>
            </a:r>
            <a:endParaRPr kumimoji="1" lang="en-US" altLang="zh-CN" dirty="0"/>
          </a:p>
          <a:p>
            <a:r>
              <a:rPr kumimoji="1" lang="zh-CN" altLang="en-US" dirty="0"/>
              <a:t>概率的计算还要回归到差分特征上面，一般取</a:t>
            </a:r>
            <a:r>
              <a:rPr kumimoji="1" lang="en-US" altLang="zh-CN" dirty="0"/>
              <a:t>1</a:t>
            </a:r>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27</a:t>
            </a:fld>
            <a:endParaRPr kumimoji="1" lang="zh-CN" altLang="en-US"/>
          </a:p>
        </p:txBody>
      </p:sp>
    </p:spTree>
    <p:extLst>
      <p:ext uri="{BB962C8B-B14F-4D97-AF65-F5344CB8AC3E}">
        <p14:creationId xmlns:p14="http://schemas.microsoft.com/office/powerpoint/2010/main" val="305923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计算每个输入差分下的概率，再求平均值</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28</a:t>
            </a:fld>
            <a:endParaRPr kumimoji="1" lang="zh-CN" altLang="en-US"/>
          </a:p>
        </p:txBody>
      </p:sp>
    </p:spTree>
    <p:extLst>
      <p:ext uri="{BB962C8B-B14F-4D97-AF65-F5344CB8AC3E}">
        <p14:creationId xmlns:p14="http://schemas.microsoft.com/office/powerpoint/2010/main" val="47443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计数器</a:t>
            </a:r>
            <a:r>
              <a:rPr lang="en-US" altLang="zh-CN" dirty="0"/>
              <a:t>8-bit</a:t>
            </a:r>
            <a:r>
              <a:rPr lang="zh-CN" altLang="en-US" dirty="0"/>
              <a:t>是真正存的时候一般是字节来存</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3</a:t>
            </a:fld>
            <a:endParaRPr kumimoji="1" lang="zh-CN" altLang="en-US"/>
          </a:p>
        </p:txBody>
      </p:sp>
    </p:spTree>
    <p:extLst>
      <p:ext uri="{BB962C8B-B14F-4D97-AF65-F5344CB8AC3E}">
        <p14:creationId xmlns:p14="http://schemas.microsoft.com/office/powerpoint/2010/main" val="1675312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有的算法可能假设不成立</a:t>
            </a:r>
          </a:p>
        </p:txBody>
      </p:sp>
      <p:sp>
        <p:nvSpPr>
          <p:cNvPr id="4" name="灯片编号占位符 3"/>
          <p:cNvSpPr>
            <a:spLocks noGrp="1"/>
          </p:cNvSpPr>
          <p:nvPr>
            <p:ph type="sldNum" sz="quarter" idx="5"/>
          </p:nvPr>
        </p:nvSpPr>
        <p:spPr/>
        <p:txBody>
          <a:bodyPr/>
          <a:lstStyle/>
          <a:p>
            <a:fld id="{E97143C0-FCC7-E646-A46A-A77CD5369B81}" type="slidenum">
              <a:rPr kumimoji="1" lang="zh-CN" altLang="en-US" smtClean="0"/>
              <a:t>4</a:t>
            </a:fld>
            <a:endParaRPr kumimoji="1" lang="zh-CN" altLang="en-US"/>
          </a:p>
        </p:txBody>
      </p:sp>
    </p:spTree>
    <p:extLst>
      <p:ext uri="{BB962C8B-B14F-4D97-AF65-F5344CB8AC3E}">
        <p14:creationId xmlns:p14="http://schemas.microsoft.com/office/powerpoint/2010/main" val="17479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6</a:t>
            </a:fld>
            <a:endParaRPr kumimoji="1" lang="zh-CN" altLang="en-US"/>
          </a:p>
        </p:txBody>
      </p:sp>
    </p:spTree>
    <p:extLst>
      <p:ext uri="{BB962C8B-B14F-4D97-AF65-F5344CB8AC3E}">
        <p14:creationId xmlns:p14="http://schemas.microsoft.com/office/powerpoint/2010/main" val="298735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不用窥得全貌，即可准确判断</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7</a:t>
            </a:fld>
            <a:endParaRPr kumimoji="1" lang="zh-CN" altLang="en-US"/>
          </a:p>
        </p:txBody>
      </p:sp>
    </p:spTree>
    <p:extLst>
      <p:ext uri="{BB962C8B-B14F-4D97-AF65-F5344CB8AC3E}">
        <p14:creationId xmlns:p14="http://schemas.microsoft.com/office/powerpoint/2010/main" val="355899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提问，差分分析中</a:t>
            </a:r>
            <a:r>
              <a:rPr kumimoji="1" lang="en-US" altLang="zh-CN" dirty="0"/>
              <a:t>2</a:t>
            </a:r>
            <a:r>
              <a:rPr kumimoji="1" lang="zh-CN" altLang="en-US" dirty="0"/>
              <a:t>到</a:t>
            </a:r>
            <a:r>
              <a:rPr kumimoji="1" lang="en-US" altLang="zh-CN" dirty="0"/>
              <a:t>2</a:t>
            </a:r>
            <a:r>
              <a:rPr kumimoji="1" lang="zh-CN" altLang="en-US" dirty="0"/>
              <a:t>的概率，有何发现。</a:t>
            </a:r>
            <a:endParaRPr kumimoji="1" lang="en-US" altLang="zh-CN" dirty="0"/>
          </a:p>
          <a:p>
            <a:r>
              <a:rPr kumimoji="1" lang="zh-CN" altLang="en-US" dirty="0"/>
              <a:t>如果输入差分为</a:t>
            </a:r>
            <a:r>
              <a:rPr kumimoji="1" lang="en-US" altLang="zh-CN" dirty="0"/>
              <a:t>2</a:t>
            </a:r>
            <a:r>
              <a:rPr kumimoji="1" lang="zh-CN" altLang="en-US" dirty="0"/>
              <a:t>，输出差分的第二比特</a:t>
            </a:r>
            <a:r>
              <a:rPr kumimoji="1" lang="zh-CN" altLang="en-US" dirty="0">
                <a:solidFill>
                  <a:srgbClr val="C00000"/>
                </a:solidFill>
              </a:rPr>
              <a:t>一定</a:t>
            </a:r>
            <a:r>
              <a:rPr kumimoji="1" lang="zh-CN" altLang="en-US" dirty="0"/>
              <a:t>为零</a:t>
            </a:r>
            <a:endParaRPr kumimoji="1" lang="en-US" altLang="zh-CN" dirty="0"/>
          </a:p>
          <a:p>
            <a:r>
              <a:rPr kumimoji="1" lang="zh-CN" altLang="en-US" dirty="0"/>
              <a:t>包含原来的特定差分，完全可以根据第二比特是否为零，来进行筛选，只关心局部信息，概率反而提高了！</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8</a:t>
            </a:fld>
            <a:endParaRPr kumimoji="1" lang="zh-CN" altLang="en-US"/>
          </a:p>
        </p:txBody>
      </p:sp>
    </p:spTree>
    <p:extLst>
      <p:ext uri="{BB962C8B-B14F-4D97-AF65-F5344CB8AC3E}">
        <p14:creationId xmlns:p14="http://schemas.microsoft.com/office/powerpoint/2010/main" val="96039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放松要求，适用于</a:t>
                </a:r>
                <a:r>
                  <a:rPr kumimoji="1" lang="en-US" altLang="zh-CN" dirty="0"/>
                  <a:t>DDT</a:t>
                </a:r>
                <a:r>
                  <a:rPr kumimoji="1" lang="zh-CN" altLang="en-US" dirty="0"/>
                  <a:t>比较均匀，但扩散性好的算法</a:t>
                </a:r>
                <a:endParaRPr kumimoji="1" lang="en-US" altLang="zh-CN" dirty="0"/>
              </a:p>
              <a:p>
                <a:r>
                  <a:rPr kumimoji="1" lang="zh-CN" altLang="en-US" dirty="0"/>
                  <a:t>如果精确刻画，概率最大就是</a:t>
                </a:r>
                <a:r>
                  <a:rPr kumimoji="1" lang="en-US" altLang="zh-CN" dirty="0"/>
                  <a:t>10/16</a:t>
                </a:r>
                <a:r>
                  <a:rPr kumimoji="1" lang="zh-CN" altLang="en-US" dirty="0"/>
                  <a:t>，</a:t>
                </a:r>
                <a:r>
                  <a:rPr kumimoji="1" lang="en-US" altLang="zh-CN" dirty="0"/>
                  <a:t> </a:t>
                </a:r>
                <a14:m>
                  <m:oMath xmlns:m="http://schemas.openxmlformats.org/officeDocument/2006/math">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10</m:t>
                        </m:r>
                      </m:num>
                      <m:den>
                        <m:r>
                          <a:rPr kumimoji="1" lang="en-US" altLang="zh-CN" i="1">
                            <a:latin typeface="Cambria Math" panose="02040503050406030204" pitchFamily="18" charset="0"/>
                          </a:rPr>
                          <m:t>16</m:t>
                        </m:r>
                      </m:den>
                    </m:f>
                    <m:r>
                      <a:rPr kumimoji="1" lang="en-US" altLang="zh-CN" i="1">
                        <a:latin typeface="Cambria Math" panose="02040503050406030204" pitchFamily="18" charset="0"/>
                      </a:rPr>
                      <m:t> </m:t>
                    </m:r>
                    <m:r>
                      <a:rPr kumimoji="1" lang="en-US" altLang="zh-CN"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6</m:t>
                                </m:r>
                              </m:num>
                              <m:den>
                                <m:r>
                                  <a:rPr kumimoji="1" lang="en-US" altLang="zh-CN" i="1">
                                    <a:latin typeface="Cambria Math" panose="02040503050406030204" pitchFamily="18" charset="0"/>
                                  </a:rPr>
                                  <m:t>16</m:t>
                                </m:r>
                              </m:den>
                            </m:f>
                          </m:e>
                        </m:d>
                      </m:e>
                      <m:sup>
                        <m:r>
                          <a:rPr kumimoji="1" lang="en-US" altLang="zh-CN" i="1">
                            <a:latin typeface="Cambria Math" panose="02040503050406030204" pitchFamily="18" charset="0"/>
                          </a:rPr>
                          <m:t>3</m:t>
                        </m:r>
                      </m:sup>
                    </m:sSup>
                  </m:oMath>
                </a14:m>
                <a:r>
                  <a:rPr kumimoji="1" lang="zh-CN" altLang="en-US" dirty="0"/>
                  <a:t>。有时并不需要预测全部的差分值，也会</a:t>
                </a:r>
                <a:endParaRPr kumimoji="1" lang="en-US" altLang="zh-CN" dirty="0"/>
              </a:p>
              <a:p>
                <a:r>
                  <a:rPr kumimoji="1" lang="zh-CN" altLang="en-US" dirty="0"/>
                  <a:t>有概率偏差，那么也可以用来进行区分。如果全部预测或者说确定出来，概率会降得比较厉害</a:t>
                </a:r>
              </a:p>
            </p:txBody>
          </p:sp>
        </mc:Choice>
        <mc:Fallback xmlns="">
          <p:sp>
            <p:nvSpPr>
              <p:cNvPr id="3" name="备注占位符 2"/>
              <p:cNvSpPr>
                <a:spLocks noGrp="1"/>
              </p:cNvSpPr>
              <p:nvPr>
                <p:ph type="body" idx="1"/>
              </p:nvPr>
            </p:nvSpPr>
            <p:spPr/>
            <p:txBody>
              <a:bodyPr/>
              <a:lstStyle/>
              <a:p>
                <a:r>
                  <a:rPr kumimoji="1" lang="zh-CN" altLang="en-US" dirty="0"/>
                  <a:t>如果精确刻画，概率最大就是</a:t>
                </a:r>
                <a:r>
                  <a:rPr kumimoji="1" lang="en-US" altLang="zh-CN" dirty="0"/>
                  <a:t>10/16</a:t>
                </a:r>
                <a:r>
                  <a:rPr kumimoji="1" lang="zh-CN" altLang="en-US" dirty="0"/>
                  <a:t>，</a:t>
                </a:r>
                <a:r>
                  <a:rPr kumimoji="1" lang="en-US" altLang="zh-CN" dirty="0"/>
                  <a:t> </a:t>
                </a:r>
                <a:r>
                  <a:rPr kumimoji="1" lang="en-US" altLang="zh-CN" i="0">
                    <a:latin typeface="Cambria Math" panose="02040503050406030204" pitchFamily="18" charset="0"/>
                  </a:rPr>
                  <a:t>10/16  </a:t>
                </a:r>
                <a:r>
                  <a:rPr kumimoji="1" lang="en-US" altLang="zh-CN" i="0">
                    <a:latin typeface="Cambria Math" panose="02040503050406030204" pitchFamily="18" charset="0"/>
                    <a:ea typeface="Cambria Math" panose="02040503050406030204" pitchFamily="18" charset="0"/>
                  </a:rPr>
                  <a:t>∙</a:t>
                </a:r>
                <a:r>
                  <a:rPr kumimoji="1" lang="en-US" altLang="zh-CN" i="0">
                    <a:latin typeface="Cambria Math" panose="02040503050406030204" pitchFamily="18" charset="0"/>
                  </a:rPr>
                  <a:t>(6/16)^3</a:t>
                </a:r>
                <a:r>
                  <a:rPr kumimoji="1" lang="zh-CN" altLang="en-US" dirty="0"/>
                  <a:t>。有时并不需要预测全部的差分值，也会</a:t>
                </a:r>
                <a:endParaRPr kumimoji="1" lang="en-US" altLang="zh-CN" dirty="0"/>
              </a:p>
              <a:p>
                <a:r>
                  <a:rPr kumimoji="1" lang="zh-CN" altLang="en-US" dirty="0"/>
                  <a:t>有概率偏差，那么也可以用来进行区分。如果全部预测或者说确定出来，概率会降得比较厉害</a:t>
                </a:r>
              </a:p>
            </p:txBody>
          </p:sp>
        </mc:Fallback>
      </mc:AlternateContent>
      <p:sp>
        <p:nvSpPr>
          <p:cNvPr id="4" name="灯片编号占位符 3"/>
          <p:cNvSpPr>
            <a:spLocks noGrp="1"/>
          </p:cNvSpPr>
          <p:nvPr>
            <p:ph type="sldNum" sz="quarter" idx="5"/>
          </p:nvPr>
        </p:nvSpPr>
        <p:spPr/>
        <p:txBody>
          <a:bodyPr/>
          <a:lstStyle/>
          <a:p>
            <a:fld id="{C11B74CE-9FFD-1746-99A3-B06B2D271635}" type="slidenum">
              <a:rPr kumimoji="1" lang="zh-CN" altLang="en-US" smtClean="0"/>
              <a:t>9</a:t>
            </a:fld>
            <a:endParaRPr kumimoji="1" lang="zh-CN" altLang="en-US"/>
          </a:p>
        </p:txBody>
      </p:sp>
    </p:spTree>
    <p:extLst>
      <p:ext uri="{BB962C8B-B14F-4D97-AF65-F5344CB8AC3E}">
        <p14:creationId xmlns:p14="http://schemas.microsoft.com/office/powerpoint/2010/main" val="72976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每一比特是零</a:t>
            </a:r>
            <a:r>
              <a:rPr kumimoji="1" lang="en-US" altLang="zh-CN" dirty="0"/>
              <a:t>or※</a:t>
            </a:r>
            <a:r>
              <a:rPr kumimoji="1" lang="zh-CN" altLang="en-US" dirty="0"/>
              <a:t>两种情况，去掉截断为全零和自身</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10</a:t>
            </a:fld>
            <a:endParaRPr kumimoji="1" lang="zh-CN" altLang="en-US"/>
          </a:p>
        </p:txBody>
      </p:sp>
    </p:spTree>
    <p:extLst>
      <p:ext uri="{BB962C8B-B14F-4D97-AF65-F5344CB8AC3E}">
        <p14:creationId xmlns:p14="http://schemas.microsoft.com/office/powerpoint/2010/main" val="26056057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14400" y="1346948"/>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914400" y="4282764"/>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914400" y="1484779"/>
            <a:ext cx="103632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a:grpSpLocks noChangeAspect="1"/>
          </p:cNvGrpSpPr>
          <p:nvPr/>
        </p:nvGrpSpPr>
        <p:grpSpPr>
          <a:xfrm>
            <a:off x="9646373" y="4107023"/>
            <a:ext cx="12192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1012444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F82AF1B-A51B-104D-A0EB-A8D46DCC8399}" type="datetime1">
              <a:rPr lang="zh-CN" altLang="en-US" smtClean="0">
                <a:solidFill>
                  <a:srgbClr val="464653"/>
                </a:solidFill>
              </a:rPr>
              <a:t>2023/11/10</a:t>
            </a:fld>
            <a:endParaRPr lang="zh-CN" altLang="en-US">
              <a:solidFill>
                <a:srgbClr val="464653"/>
              </a:solidFill>
            </a:endParaRPr>
          </a:p>
        </p:txBody>
      </p:sp>
      <p:sp>
        <p:nvSpPr>
          <p:cNvPr id="5" name="Footer Placeholder 4"/>
          <p:cNvSpPr>
            <a:spLocks noGrp="1"/>
          </p:cNvSpPr>
          <p:nvPr>
            <p:ph type="ftr" sz="quarter" idx="11"/>
          </p:nvPr>
        </p:nvSpPr>
        <p:spPr>
          <a:xfrm>
            <a:off x="1083740" y="6272786"/>
            <a:ext cx="6327648" cy="365125"/>
          </a:xfrm>
        </p:spPr>
        <p:txBody>
          <a:bodyPr/>
          <a:lstStyle/>
          <a:p>
            <a:pPr>
              <a:defRPr/>
            </a:pPr>
            <a:endParaRPr lang="zh-CN" altLang="en-US">
              <a:solidFill>
                <a:srgbClr val="464653"/>
              </a:solidFill>
            </a:endParaRPr>
          </a:p>
        </p:txBody>
      </p:sp>
      <p:sp>
        <p:nvSpPr>
          <p:cNvPr id="6" name="Slide Number Placeholder 5"/>
          <p:cNvSpPr>
            <a:spLocks noGrp="1"/>
          </p:cNvSpPr>
          <p:nvPr>
            <p:ph type="sldNum" sz="quarter" idx="12"/>
          </p:nvPr>
        </p:nvSpPr>
        <p:spPr>
          <a:xfrm>
            <a:off x="9659041" y="4227195"/>
            <a:ext cx="1193868" cy="640080"/>
          </a:xfrm>
        </p:spPr>
        <p:txBody>
          <a:bodyPr/>
          <a:lstStyle>
            <a:lvl1pPr>
              <a:defRPr sz="2800" b="1"/>
            </a:lvl1pPr>
          </a:lstStyle>
          <a:p>
            <a:pPr>
              <a:defRPr/>
            </a:pPr>
            <a:fld id="{9F35284C-0033-4805-ABC8-D1BD204EC992}" type="slidenum">
              <a:rPr lang="zh-CN" altLang="en-US" smtClean="0">
                <a:solidFill>
                  <a:srgbClr val="464653"/>
                </a:solidFill>
              </a:rPr>
              <a:pPr>
                <a:defRPr/>
              </a:pPr>
              <a:t>‹#›</a:t>
            </a:fld>
            <a:endParaRPr lang="zh-CN" altLang="en-US">
              <a:solidFill>
                <a:srgbClr val="464653"/>
              </a:solidFill>
            </a:endParaRPr>
          </a:p>
        </p:txBody>
      </p:sp>
    </p:spTree>
    <p:extLst>
      <p:ext uri="{BB962C8B-B14F-4D97-AF65-F5344CB8AC3E}">
        <p14:creationId xmlns:p14="http://schemas.microsoft.com/office/powerpoint/2010/main" val="266028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00000"/>
              </a:lnSpc>
              <a:defRPr sz="2800"/>
            </a:lvl1pPr>
            <a:lvl2pPr>
              <a:lnSpc>
                <a:spcPct val="100000"/>
              </a:lnSpc>
              <a:defRPr/>
            </a:lvl2pPr>
          </a:lstStyle>
          <a:p>
            <a:pPr lvl="0"/>
            <a:r>
              <a:rPr lang="zh-CN" altLang="en-US" dirty="0"/>
              <a:t>编辑母版文本样式</a:t>
            </a:r>
            <a:endParaRPr lang="en-US" altLang="zh-CN" dirty="0"/>
          </a:p>
          <a:p>
            <a:pPr lvl="1"/>
            <a:r>
              <a:rPr lang="zh-CN" altLang="en-US" dirty="0"/>
              <a:t>
第二级
第三级
第四级
第五级</a:t>
            </a:r>
            <a:endParaRPr lang="en-US" altLang="zh-CN" dirty="0"/>
          </a:p>
        </p:txBody>
      </p:sp>
      <p:sp>
        <p:nvSpPr>
          <p:cNvPr id="7" name="Date Placeholder 6"/>
          <p:cNvSpPr>
            <a:spLocks noGrp="1"/>
          </p:cNvSpPr>
          <p:nvPr>
            <p:ph type="dt" sz="half" idx="10"/>
          </p:nvPr>
        </p:nvSpPr>
        <p:spPr/>
        <p:txBody>
          <a:bodyPr/>
          <a:lstStyle/>
          <a:p>
            <a:pPr>
              <a:defRPr/>
            </a:pPr>
            <a:endParaRPr lang="zh-CN" altLang="en-US" dirty="0">
              <a:solidFill>
                <a:srgbClr val="464653"/>
              </a:solidFill>
            </a:endParaRPr>
          </a:p>
        </p:txBody>
      </p:sp>
      <p:sp>
        <p:nvSpPr>
          <p:cNvPr id="8" name="Footer Placeholder 7"/>
          <p:cNvSpPr>
            <a:spLocks noGrp="1"/>
          </p:cNvSpPr>
          <p:nvPr>
            <p:ph type="ftr" sz="quarter" idx="11"/>
          </p:nvPr>
        </p:nvSpPr>
        <p:spPr/>
        <p:txBody>
          <a:bodyPr/>
          <a:lstStyle/>
          <a:p>
            <a:pPr>
              <a:defRPr/>
            </a:pPr>
            <a:endParaRPr lang="zh-CN" altLang="en-US">
              <a:solidFill>
                <a:srgbClr val="464653"/>
              </a:solidFill>
            </a:endParaRPr>
          </a:p>
        </p:txBody>
      </p:sp>
      <p:sp>
        <p:nvSpPr>
          <p:cNvPr id="9" name="Slide Number Placeholder 8"/>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a:t>
            </a:fld>
            <a:endParaRPr lang="zh-CN" altLang="en-US" dirty="0">
              <a:solidFill>
                <a:srgbClr val="464653"/>
              </a:solidFill>
            </a:endParaRPr>
          </a:p>
        </p:txBody>
      </p:sp>
    </p:spTree>
    <p:extLst>
      <p:ext uri="{BB962C8B-B14F-4D97-AF65-F5344CB8AC3E}">
        <p14:creationId xmlns:p14="http://schemas.microsoft.com/office/powerpoint/2010/main" val="228483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lum bright="62000" contrast="-70000"/>
            <a:extLst>
              <a:ext uri="{28A0092B-C50C-407E-A947-70E740481C1C}">
                <a14:useLocalDpi xmlns:a14="http://schemas.microsoft.com/office/drawing/2010/main" val="0"/>
              </a:ext>
            </a:extLst>
          </a:blip>
          <a:srcRect/>
          <a:stretch>
            <a:fillRect/>
          </a:stretch>
        </p:blipFill>
        <p:spPr bwMode="auto">
          <a:xfrm>
            <a:off x="9347201" y="6019800"/>
            <a:ext cx="128481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5"/>
          <p:cNvGrpSpPr>
            <a:grpSpLocks/>
          </p:cNvGrpSpPr>
          <p:nvPr userDrawn="1"/>
        </p:nvGrpSpPr>
        <p:grpSpPr bwMode="auto">
          <a:xfrm>
            <a:off x="2235200" y="6324601"/>
            <a:ext cx="6807200" cy="45719"/>
            <a:chOff x="0" y="2057400"/>
            <a:chExt cx="8534400" cy="1143000"/>
          </a:xfrm>
          <a:solidFill>
            <a:srgbClr val="C00000">
              <a:alpha val="41000"/>
            </a:srgbClr>
          </a:solidFill>
        </p:grpSpPr>
        <p:sp>
          <p:nvSpPr>
            <p:cNvPr id="6" name="矩形 5"/>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7" name="矩形 6"/>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8" name="组合 25"/>
          <p:cNvGrpSpPr>
            <a:grpSpLocks/>
          </p:cNvGrpSpPr>
          <p:nvPr userDrawn="1"/>
        </p:nvGrpSpPr>
        <p:grpSpPr bwMode="auto">
          <a:xfrm>
            <a:off x="10769600" y="6324601"/>
            <a:ext cx="1422400" cy="45719"/>
            <a:chOff x="0" y="2057400"/>
            <a:chExt cx="8534400" cy="1143000"/>
          </a:xfrm>
          <a:solidFill>
            <a:srgbClr val="C00000">
              <a:alpha val="41000"/>
            </a:srgbClr>
          </a:solidFill>
        </p:grpSpPr>
        <p:sp>
          <p:nvSpPr>
            <p:cNvPr id="9" name="矩形 8"/>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0" name="矩形 9"/>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11" name="组合 22"/>
          <p:cNvGrpSpPr>
            <a:grpSpLocks/>
          </p:cNvGrpSpPr>
          <p:nvPr userDrawn="1"/>
        </p:nvGrpSpPr>
        <p:grpSpPr bwMode="auto">
          <a:xfrm>
            <a:off x="609600" y="1066800"/>
            <a:ext cx="8229600" cy="46038"/>
            <a:chOff x="1828800" y="1371600"/>
            <a:chExt cx="6172200" cy="45719"/>
          </a:xfrm>
        </p:grpSpPr>
        <p:grpSp>
          <p:nvGrpSpPr>
            <p:cNvPr id="12" name="组合 25"/>
            <p:cNvGrpSpPr>
              <a:grpSpLocks/>
            </p:cNvGrpSpPr>
            <p:nvPr userDrawn="1"/>
          </p:nvGrpSpPr>
          <p:grpSpPr bwMode="auto">
            <a:xfrm>
              <a:off x="1828800" y="1371600"/>
              <a:ext cx="5105400" cy="45719"/>
              <a:chOff x="0" y="2057400"/>
              <a:chExt cx="8534400" cy="1143000"/>
            </a:xfrm>
            <a:solidFill>
              <a:srgbClr val="C00000">
                <a:alpha val="41000"/>
              </a:srgbClr>
            </a:solidFill>
          </p:grpSpPr>
          <p:sp>
            <p:nvSpPr>
              <p:cNvPr id="16" name="矩形 15"/>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7" name="矩形 16"/>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13" name="组合 25"/>
            <p:cNvGrpSpPr>
              <a:grpSpLocks/>
            </p:cNvGrpSpPr>
            <p:nvPr userDrawn="1"/>
          </p:nvGrpSpPr>
          <p:grpSpPr bwMode="auto">
            <a:xfrm>
              <a:off x="6934200" y="1371600"/>
              <a:ext cx="1066800" cy="45719"/>
              <a:chOff x="0" y="2057400"/>
              <a:chExt cx="8534400" cy="1143000"/>
            </a:xfrm>
            <a:solidFill>
              <a:srgbClr val="C00000">
                <a:alpha val="41000"/>
              </a:srgbClr>
            </a:solidFill>
          </p:grpSpPr>
          <p:sp>
            <p:nvSpPr>
              <p:cNvPr id="14" name="矩形 13"/>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5" name="矩形 14"/>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sp>
        <p:nvSpPr>
          <p:cNvPr id="22" name="内容占位符 7"/>
          <p:cNvSpPr>
            <a:spLocks noGrp="1"/>
          </p:cNvSpPr>
          <p:nvPr>
            <p:ph sz="quarter" idx="13"/>
          </p:nvPr>
        </p:nvSpPr>
        <p:spPr>
          <a:xfrm>
            <a:off x="609600" y="1371600"/>
            <a:ext cx="10972800" cy="4556760"/>
          </a:xfrm>
        </p:spPr>
        <p:txBody>
          <a:bodyPr/>
          <a:lstStyle>
            <a:lvl1pPr>
              <a:buClr>
                <a:srgbClr val="C00000"/>
              </a:buClr>
              <a:buSzPct val="80000"/>
              <a:buFont typeface="Wingdings" pitchFamily="2" charset="2"/>
              <a:buChar char="n"/>
              <a:defRPr sz="2800" baseline="0">
                <a:latin typeface="Times New Roman" pitchFamily="18" charset="0"/>
                <a:ea typeface="宋体" pitchFamily="2" charset="-122"/>
              </a:defRPr>
            </a:lvl1pPr>
            <a:lvl2pPr>
              <a:buClr>
                <a:srgbClr val="C00000"/>
              </a:buClr>
              <a:buSzPct val="80000"/>
              <a:buFont typeface="Wingdings" pitchFamily="2" charset="2"/>
              <a:buChar char="Ø"/>
              <a:defRPr sz="2600" baseline="0">
                <a:solidFill>
                  <a:schemeClr val="tx1"/>
                </a:solidFill>
                <a:latin typeface="Times New Roman" pitchFamily="18" charset="0"/>
                <a:ea typeface="宋体" pitchFamily="2" charset="-122"/>
              </a:defRPr>
            </a:lvl2pPr>
            <a:lvl3pPr>
              <a:buClr>
                <a:srgbClr val="C00000"/>
              </a:buClr>
              <a:buSzPct val="70000"/>
              <a:buFont typeface="Wingdings" pitchFamily="2" charset="2"/>
              <a:buChar char="l"/>
              <a:defRPr sz="2400" baseline="0">
                <a:solidFill>
                  <a:schemeClr val="tx1"/>
                </a:solidFill>
                <a:latin typeface="Times New Roman" pitchFamily="18" charset="0"/>
                <a:ea typeface="宋体" pitchFamily="2" charset="-122"/>
              </a:defRPr>
            </a:lvl3pPr>
            <a:lvl4pPr>
              <a:buClr>
                <a:srgbClr val="C00000"/>
              </a:buClr>
              <a:buSzPct val="65000"/>
              <a:buFont typeface="Wingdings" pitchFamily="2" charset="2"/>
              <a:buChar char="u"/>
              <a:defRPr sz="2200" baseline="0">
                <a:solidFill>
                  <a:schemeClr val="tx1"/>
                </a:solidFill>
                <a:latin typeface="Times New Roman" pitchFamily="18" charset="0"/>
                <a:ea typeface="宋体" pitchFamily="2" charset="-122"/>
              </a:defRPr>
            </a:lvl4pPr>
            <a:lvl5pPr>
              <a:buClr>
                <a:srgbClr val="C00000"/>
              </a:buClr>
              <a:buSzPct val="80000"/>
              <a:buFont typeface="Arial" pitchFamily="34" charset="0"/>
              <a:buChar char="•"/>
              <a:defRPr sz="2000" baseline="0">
                <a:solidFill>
                  <a:schemeClr val="tx1"/>
                </a:solidFill>
                <a:latin typeface="Times New Roman" pitchFamily="18" charset="0"/>
                <a:ea typeface="宋体"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3" name="标题 1"/>
          <p:cNvSpPr>
            <a:spLocks noGrp="1"/>
          </p:cNvSpPr>
          <p:nvPr>
            <p:ph type="title"/>
          </p:nvPr>
        </p:nvSpPr>
        <p:spPr>
          <a:xfrm>
            <a:off x="609600" y="381000"/>
            <a:ext cx="10972800" cy="609600"/>
          </a:xfrm>
          <a:prstGeom prst="rect">
            <a:avLst/>
          </a:prstGeom>
        </p:spPr>
        <p:txBody>
          <a:bodyPr>
            <a:noAutofit/>
          </a:bodyPr>
          <a:lstStyle>
            <a:lvl1pPr algn="l">
              <a:defRPr sz="3200" baseline="0">
                <a:solidFill>
                  <a:schemeClr val="tx1"/>
                </a:solidFill>
                <a:latin typeface="Times New Roman" pitchFamily="18" charset="0"/>
                <a:ea typeface="宋体" pitchFamily="2" charset="-122"/>
              </a:defRPr>
            </a:lvl1pPr>
          </a:lstStyle>
          <a:p>
            <a:r>
              <a:rPr lang="zh-CN" altLang="en-US" dirty="0"/>
              <a:t>单击此处编辑母版标题样式</a:t>
            </a:r>
            <a:endParaRPr lang="en-US" dirty="0"/>
          </a:p>
        </p:txBody>
      </p:sp>
      <p:sp>
        <p:nvSpPr>
          <p:cNvPr id="18" name="日期占位符 13"/>
          <p:cNvSpPr>
            <a:spLocks noGrp="1"/>
          </p:cNvSpPr>
          <p:nvPr>
            <p:ph type="dt" sz="half" idx="14"/>
          </p:nvPr>
        </p:nvSpPr>
        <p:spPr/>
        <p:txBody>
          <a:bodyPr/>
          <a:lstStyle>
            <a:lvl1pPr>
              <a:defRPr/>
            </a:lvl1pPr>
          </a:lstStyle>
          <a:p>
            <a:pPr>
              <a:defRPr/>
            </a:pPr>
            <a:endParaRPr lang="en-US" altLang="zh-CN"/>
          </a:p>
        </p:txBody>
      </p:sp>
      <p:sp>
        <p:nvSpPr>
          <p:cNvPr id="19" name="页脚占位符 2"/>
          <p:cNvSpPr>
            <a:spLocks noGrp="1"/>
          </p:cNvSpPr>
          <p:nvPr>
            <p:ph type="ftr" sz="quarter" idx="15"/>
          </p:nvPr>
        </p:nvSpPr>
        <p:spPr/>
        <p:txBody>
          <a:bodyPr/>
          <a:lstStyle>
            <a:lvl1pPr>
              <a:defRPr/>
            </a:lvl1pPr>
          </a:lstStyle>
          <a:p>
            <a:pPr>
              <a:defRPr/>
            </a:pPr>
            <a:endParaRPr lang="en-US" altLang="zh-CN"/>
          </a:p>
        </p:txBody>
      </p:sp>
      <p:sp>
        <p:nvSpPr>
          <p:cNvPr id="20" name="灯片编号占位符 22"/>
          <p:cNvSpPr>
            <a:spLocks noGrp="1"/>
          </p:cNvSpPr>
          <p:nvPr>
            <p:ph type="sldNum" sz="quarter" idx="16"/>
          </p:nvPr>
        </p:nvSpPr>
        <p:spPr/>
        <p:txBody>
          <a:bodyPr/>
          <a:lstStyle>
            <a:lvl1pPr>
              <a:defRPr/>
            </a:lvl1pPr>
          </a:lstStyle>
          <a:p>
            <a:pPr>
              <a:defRPr/>
            </a:pPr>
            <a:fld id="{53B674B7-57E9-4233-A9D4-F357DC1CE15A}" type="slidenum">
              <a:rPr lang="en-US" altLang="zh-CN"/>
              <a:pPr>
                <a:defRPr/>
              </a:pPr>
              <a:t>‹#›</a:t>
            </a:fld>
            <a:endParaRPr lang="en-US" altLang="zh-CN"/>
          </a:p>
        </p:txBody>
      </p:sp>
    </p:spTree>
    <p:extLst>
      <p:ext uri="{BB962C8B-B14F-4D97-AF65-F5344CB8AC3E}">
        <p14:creationId xmlns:p14="http://schemas.microsoft.com/office/powerpoint/2010/main" val="106702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18A3509-1928-F744-B1B5-A165A90BD704}" type="datetime1">
              <a:rPr lang="zh-CN" altLang="en-US" smtClean="0">
                <a:solidFill>
                  <a:srgbClr val="464653"/>
                </a:solidFill>
              </a:rPr>
              <a:t>2023/11/10</a:t>
            </a:fld>
            <a:endParaRPr lang="zh-CN" altLang="en-US">
              <a:solidFill>
                <a:srgbClr val="464653"/>
              </a:solidFill>
            </a:endParaRPr>
          </a:p>
        </p:txBody>
      </p:sp>
      <p:sp>
        <p:nvSpPr>
          <p:cNvPr id="3" name="页脚占位符 2"/>
          <p:cNvSpPr>
            <a:spLocks noGrp="1"/>
          </p:cNvSpPr>
          <p:nvPr>
            <p:ph type="ftr" sz="quarter" idx="11"/>
          </p:nvPr>
        </p:nvSpPr>
        <p:spPr/>
        <p:txBody>
          <a:bodyPr/>
          <a:lstStyle/>
          <a:p>
            <a:pPr>
              <a:defRPr/>
            </a:pPr>
            <a:endParaRPr lang="zh-CN" altLang="en-US">
              <a:solidFill>
                <a:srgbClr val="464653"/>
              </a:solidFill>
            </a:endParaRPr>
          </a:p>
        </p:txBody>
      </p:sp>
      <p:sp>
        <p:nvSpPr>
          <p:cNvPr id="4" name="灯片编号占位符 3"/>
          <p:cNvSpPr>
            <a:spLocks noGrp="1"/>
          </p:cNvSpPr>
          <p:nvPr>
            <p:ph type="sldNum" sz="quarter" idx="12"/>
          </p:nvPr>
        </p:nvSpPr>
        <p:spPr/>
        <p:txBody>
          <a:bodyPr/>
          <a:lstStyle/>
          <a:p>
            <a:pPr>
              <a:defRPr/>
            </a:pPr>
            <a:fld id="{A2D7C201-2381-4FA3-8AD6-5D978C4EEA62}" type="slidenum">
              <a:rPr lang="zh-CN" altLang="en-US" smtClean="0">
                <a:solidFill>
                  <a:srgbClr val="464653"/>
                </a:solidFill>
              </a:rPr>
              <a:pPr>
                <a:defRPr/>
              </a:pPr>
              <a:t>‹#›</a:t>
            </a:fld>
            <a:endParaRPr lang="zh-CN" altLang="en-US">
              <a:solidFill>
                <a:srgbClr val="464653"/>
              </a:solidFill>
            </a:endParaRPr>
          </a:p>
        </p:txBody>
      </p:sp>
    </p:spTree>
    <p:extLst>
      <p:ext uri="{BB962C8B-B14F-4D97-AF65-F5344CB8AC3E}">
        <p14:creationId xmlns:p14="http://schemas.microsoft.com/office/powerpoint/2010/main" val="468911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1363552" y="6255258"/>
            <a:ext cx="524256"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914400" y="188640"/>
            <a:ext cx="10363200" cy="9281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914400" y="1196752"/>
            <a:ext cx="10363200" cy="4975448"/>
          </a:xfrm>
          <a:prstGeom prst="rect">
            <a:avLst/>
          </a:prstGeom>
        </p:spPr>
        <p:txBody>
          <a:bodyPr vert="horz" lIns="91440" tIns="45720" rIns="91440" bIns="45720" rtlCol="0">
            <a:normAutofit/>
          </a:bodyPr>
          <a:lstStyle/>
          <a:p>
            <a:pPr lvl="0"/>
            <a:r>
              <a:rPr lang="zh-CN" altLang="en-US" dirty="0"/>
              <a:t>编辑母版文本样式</a:t>
            </a:r>
            <a:endParaRPr lang="en-US" altLang="zh-CN" dirty="0"/>
          </a:p>
          <a:p>
            <a:pPr lvl="1"/>
            <a:r>
              <a:rPr lang="zh-CN" altLang="en-US" dirty="0"/>
              <a:t>
第二级
第三级
第四级
第五级</a:t>
            </a:r>
            <a:endParaRPr lang="en-US" dirty="0"/>
          </a:p>
        </p:txBody>
      </p:sp>
      <p:sp>
        <p:nvSpPr>
          <p:cNvPr id="4" name="Date Placeholder 3"/>
          <p:cNvSpPr>
            <a:spLocks noGrp="1"/>
          </p:cNvSpPr>
          <p:nvPr>
            <p:ph type="dt" sz="half" idx="2"/>
          </p:nvPr>
        </p:nvSpPr>
        <p:spPr>
          <a:xfrm>
            <a:off x="7989824" y="6272786"/>
            <a:ext cx="3273552"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pPr>
              <a:defRPr/>
            </a:pPr>
            <a:fld id="{918A3509-1928-F744-B1B5-A165A90BD704}" type="datetime1">
              <a:rPr lang="zh-CN" altLang="en-US" smtClean="0">
                <a:solidFill>
                  <a:srgbClr val="464653"/>
                </a:solidFill>
              </a:rPr>
              <a:t>2023/11/10</a:t>
            </a:fld>
            <a:endParaRPr lang="zh-CN" altLang="en-US">
              <a:solidFill>
                <a:srgbClr val="464653"/>
              </a:solidFill>
            </a:endParaRPr>
          </a:p>
        </p:txBody>
      </p:sp>
      <p:sp>
        <p:nvSpPr>
          <p:cNvPr id="5" name="Footer Placeholder 4"/>
          <p:cNvSpPr>
            <a:spLocks noGrp="1"/>
          </p:cNvSpPr>
          <p:nvPr>
            <p:ph type="ftr" sz="quarter" idx="3"/>
          </p:nvPr>
        </p:nvSpPr>
        <p:spPr>
          <a:xfrm>
            <a:off x="914400" y="6272786"/>
            <a:ext cx="6327648"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pPr>
              <a:defRPr/>
            </a:pPr>
            <a:endParaRPr lang="zh-CN" altLang="en-US">
              <a:solidFill>
                <a:srgbClr val="464653"/>
              </a:solidFill>
            </a:endParaRPr>
          </a:p>
        </p:txBody>
      </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pPr>
              <a:defRPr/>
            </a:pPr>
            <a:fld id="{A2D7C201-2381-4FA3-8AD6-5D978C4EEA62}" type="slidenum">
              <a:rPr lang="zh-CN" altLang="en-US" smtClean="0">
                <a:solidFill>
                  <a:srgbClr val="464653"/>
                </a:solidFill>
              </a:rPr>
              <a:pPr>
                <a:defRPr/>
              </a:pPr>
              <a:t>‹#›</a:t>
            </a:fld>
            <a:endParaRPr lang="zh-CN" altLang="en-US">
              <a:solidFill>
                <a:srgbClr val="464653"/>
              </a:solidFill>
            </a:endParaRPr>
          </a:p>
        </p:txBody>
      </p:sp>
    </p:spTree>
    <p:extLst>
      <p:ext uri="{BB962C8B-B14F-4D97-AF65-F5344CB8AC3E}">
        <p14:creationId xmlns:p14="http://schemas.microsoft.com/office/powerpoint/2010/main" val="341730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3600" b="0" kern="1200" cap="all" baseline="0">
          <a:blipFill>
            <a:blip r:embed="rId8">
              <a:extLst>
                <a:ext uri="{28A0092B-C50C-407E-A947-70E740481C1C}">
                  <a14:useLocalDpi xmlns:a14="http://schemas.microsoft.com/office/drawing/2010/main" val="0"/>
                </a:ext>
              </a:extLst>
            </a:blip>
            <a:tile tx="6350" ty="-127000" sx="65000" sy="64000" flip="none" algn="tl"/>
          </a:blip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182880" indent="-182880" algn="l" defTabSz="914400" rtl="0" eaLnBrk="1" latinLnBrk="0" hangingPunct="1">
        <a:lnSpc>
          <a:spcPct val="100000"/>
        </a:lnSpc>
        <a:spcBef>
          <a:spcPts val="1200"/>
        </a:spcBef>
        <a:buClr>
          <a:schemeClr val="accent1">
            <a:lumMod val="75000"/>
          </a:schemeClr>
        </a:buClr>
        <a:buSzPct val="85000"/>
        <a:buFont typeface="Wingdings" pitchFamily="2" charset="2"/>
        <a:buChar char="§"/>
        <a:defRPr sz="28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45720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t4/g6yzx9lj1fd_j2p2hkql497m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file:////var/folders/t4/g6yzx9lj1fd_j2p2hkql497m0000gn/T/com.microsoft.Powerpoint/converted_emf.em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slideLayout" Target="../slideLayouts/slideLayout4.xml"/><Relationship Id="rId3" Type="http://schemas.openxmlformats.org/officeDocument/2006/relationships/tags" Target="../tags/tag36.xml"/><Relationship Id="rId21" Type="http://schemas.openxmlformats.org/officeDocument/2006/relationships/image" Target="../media/image17.tmp"/><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29.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notesSlide" Target="../notesSlides/notesSlide1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18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file:////var/folders/t4/g6yzx9lj1fd_j2p2hkql497m0000gn/T/com.microsoft.Powerpoint/converted_emf.emf"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file:////var/folders/t4/g6yzx9lj1fd_j2p2hkql497m0000gn/T/com.microsoft.Powerpoint/converted_emf.emf"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42.png"/><Relationship Id="rId7" Type="http://schemas.openxmlformats.org/officeDocument/2006/relationships/image" Target="../media/image3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330.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slideLayout" Target="../slideLayouts/slideLayout4.xml"/><Relationship Id="rId3" Type="http://schemas.openxmlformats.org/officeDocument/2006/relationships/tags" Target="../tags/tag53.xml"/><Relationship Id="rId21" Type="http://schemas.openxmlformats.org/officeDocument/2006/relationships/image" Target="../media/image17.tmp"/><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image" Target="../media/image44.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tags" Target="../tags/tag52.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2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6.png"/><Relationship Id="rId7" Type="http://schemas.openxmlformats.org/officeDocument/2006/relationships/image" Target="../media/image3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4.xml"/><Relationship Id="rId26" Type="http://schemas.openxmlformats.org/officeDocument/2006/relationships/tags" Target="../tags/tag5.xml"/><Relationship Id="rId3" Type="http://schemas.openxmlformats.org/officeDocument/2006/relationships/tags" Target="../tags/tag3.xml"/><Relationship Id="rId21" Type="http://schemas.openxmlformats.org/officeDocument/2006/relationships/image" Target="../media/image100.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xml"/><Relationship Id="rId29"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10.png"/><Relationship Id="rId28" Type="http://schemas.openxmlformats.org/officeDocument/2006/relationships/image" Target="../media/image14.png"/><Relationship Id="rId10" Type="http://schemas.openxmlformats.org/officeDocument/2006/relationships/tags" Target="../tags/tag10.xml"/><Relationship Id="rId19" Type="http://schemas.openxmlformats.org/officeDocument/2006/relationships/image" Target="../media/image11.png"/><Relationship Id="rId31" Type="http://schemas.openxmlformats.org/officeDocument/2006/relationships/image" Target="../media/image1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3.xml"/><Relationship Id="rId27" Type="http://schemas.openxmlformats.org/officeDocument/2006/relationships/image" Target="../media/image13.png"/><Relationship Id="rId30"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notesSlide" Target="../notesSlides/notesSlide6.xml"/><Relationship Id="rId3" Type="http://schemas.openxmlformats.org/officeDocument/2006/relationships/tags" Target="../tags/tag20.xml"/><Relationship Id="rId21" Type="http://schemas.openxmlformats.org/officeDocument/2006/relationships/image" Target="../media/image20.tiff"/><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slideLayout" Target="../slideLayouts/slideLayout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19.tiff"/><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image" Target="../media/image17.tmp"/><Relationship Id="rId10" Type="http://schemas.openxmlformats.org/officeDocument/2006/relationships/tags" Target="../tags/tag27.xml"/><Relationship Id="rId19" Type="http://schemas.openxmlformats.org/officeDocument/2006/relationships/image" Target="../media/image18.tiff"/><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21.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defRPr/>
            </a:pPr>
            <a:r>
              <a:rPr lang="zh-CN" altLang="en-US" sz="5400" dirty="0"/>
              <a:t>密码分析学</a:t>
            </a:r>
            <a:br>
              <a:rPr lang="en-US" altLang="zh-CN" sz="5400" dirty="0"/>
            </a:br>
            <a:br>
              <a:rPr lang="en-US" altLang="zh-CN" sz="5400" dirty="0"/>
            </a:br>
            <a:r>
              <a:rPr kumimoji="1" lang="zh-CN" altLang="en-US" sz="4400" dirty="0"/>
              <a:t>截断差分分析</a:t>
            </a:r>
            <a:endParaRPr lang="zh-CN" altLang="en-US" sz="4400" dirty="0"/>
          </a:p>
        </p:txBody>
      </p:sp>
      <p:sp>
        <p:nvSpPr>
          <p:cNvPr id="14338" name="副标题 2"/>
          <p:cNvSpPr>
            <a:spLocks noGrp="1"/>
          </p:cNvSpPr>
          <p:nvPr>
            <p:ph type="subTitle" idx="1"/>
          </p:nvPr>
        </p:nvSpPr>
        <p:spPr>
          <a:xfrm>
            <a:off x="2326386" y="4389120"/>
            <a:ext cx="7579614" cy="1069848"/>
          </a:xfrm>
        </p:spPr>
        <p:txBody>
          <a:bodyPr>
            <a:normAutofit/>
          </a:bodyPr>
          <a:lstStyle/>
          <a:p>
            <a:pPr algn="ctr" eaLnBrk="1" hangingPunct="1">
              <a:spcBef>
                <a:spcPct val="0"/>
              </a:spcBef>
              <a:buClrTx/>
              <a:buSzTx/>
            </a:pPr>
            <a:r>
              <a:rPr lang="zh-CN" altLang="en-US" sz="3200" dirty="0">
                <a:solidFill>
                  <a:srgbClr val="000000"/>
                </a:solidFill>
                <a:latin typeface="Times New Roman" pitchFamily="18" charset="0"/>
                <a:ea typeface="华文新魏"/>
                <a:cs typeface="Times New Roman" pitchFamily="18" charset="0"/>
              </a:rPr>
              <a:t>王薇</a:t>
            </a:r>
            <a:endParaRPr lang="en-US" altLang="zh-CN" sz="3200" dirty="0">
              <a:solidFill>
                <a:srgbClr val="000000"/>
              </a:solidFill>
              <a:latin typeface="Times New Roman" pitchFamily="18" charset="0"/>
              <a:ea typeface="华文新魏"/>
              <a:cs typeface="Times New Roman" pitchFamily="18" charset="0"/>
            </a:endParaRPr>
          </a:p>
          <a:p>
            <a:pPr algn="ctr" eaLnBrk="1" hangingPunct="1">
              <a:spcBef>
                <a:spcPct val="0"/>
              </a:spcBef>
              <a:buClrTx/>
              <a:buSzTx/>
            </a:pPr>
            <a:r>
              <a:rPr lang="en-US" altLang="zh-CN" sz="3200" dirty="0" err="1">
                <a:solidFill>
                  <a:srgbClr val="000000"/>
                </a:solidFill>
                <a:latin typeface="Times New Roman" pitchFamily="18" charset="0"/>
                <a:ea typeface="华文新魏"/>
                <a:cs typeface="Times New Roman" pitchFamily="18" charset="0"/>
              </a:rPr>
              <a:t>weiwangsdu@sdu.edu.cn</a:t>
            </a:r>
            <a:endParaRPr lang="en-US" altLang="zh-CN" sz="3200" dirty="0">
              <a:solidFill>
                <a:srgbClr val="000000"/>
              </a:solidFill>
              <a:latin typeface="Times New Roman" pitchFamily="18" charset="0"/>
              <a:ea typeface="华文新魏"/>
              <a:cs typeface="Times New Roman" pitchFamily="18" charset="0"/>
            </a:endParaRPr>
          </a:p>
        </p:txBody>
      </p:sp>
      <p:sp>
        <p:nvSpPr>
          <p:cNvPr id="14339" name="TextBox 3"/>
          <p:cNvSpPr txBox="1">
            <a:spLocks noChangeArrowheads="1"/>
          </p:cNvSpPr>
          <p:nvPr/>
        </p:nvSpPr>
        <p:spPr bwMode="auto">
          <a:xfrm>
            <a:off x="4439817" y="5733257"/>
            <a:ext cx="3528913" cy="430887"/>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black"/>
                </a:solidFill>
                <a:effectLst/>
                <a:uLnTx/>
                <a:uFillTx/>
                <a:latin typeface="Times New Roman" pitchFamily="18" charset="0"/>
                <a:cs typeface="Times New Roman" pitchFamily="18" charset="0"/>
              </a:rPr>
              <a:t>     2023-2024</a:t>
            </a:r>
            <a:r>
              <a:rPr kumimoji="0" lang="zh-CN" altLang="en-US" sz="2200" b="0" i="0" u="none" strike="noStrike" kern="1200" cap="none" spc="0" normalizeH="0" baseline="0" noProof="0" dirty="0">
                <a:ln>
                  <a:noFill/>
                </a:ln>
                <a:solidFill>
                  <a:prstClr val="black"/>
                </a:solidFill>
                <a:effectLst/>
                <a:uLnTx/>
                <a:uFillTx/>
                <a:latin typeface="Times New Roman" pitchFamily="18" charset="0"/>
                <a:cs typeface="Times New Roman" pitchFamily="18" charset="0"/>
              </a:rPr>
              <a:t>学年第一学期</a:t>
            </a:r>
          </a:p>
        </p:txBody>
      </p:sp>
      <p:pic>
        <p:nvPicPr>
          <p:cNvPr id="4" name="图片 3">
            <a:extLst>
              <a:ext uri="{FF2B5EF4-FFF2-40B4-BE49-F238E27FC236}">
                <a16:creationId xmlns:a16="http://schemas.microsoft.com/office/drawing/2014/main" id="{850021CB-61AB-CC40-93E6-22E1BB37D18D}"/>
              </a:ext>
            </a:extLst>
          </p:cNvPr>
          <p:cNvPicPr>
            <a:picLocks noChangeAspect="1"/>
          </p:cNvPicPr>
          <p:nvPr/>
        </p:nvPicPr>
        <p:blipFill>
          <a:blip r:link="rId3"/>
          <a:stretch>
            <a:fillRect/>
          </a:stretch>
        </p:blipFill>
        <p:spPr>
          <a:xfrm>
            <a:off x="2794000" y="1270000"/>
            <a:ext cx="63500" cy="76200"/>
          </a:xfrm>
          <a:prstGeom prst="rect">
            <a:avLst/>
          </a:prstGeom>
        </p:spPr>
      </p:pic>
      <p:pic>
        <p:nvPicPr>
          <p:cNvPr id="5" name="图片 4">
            <a:extLst>
              <a:ext uri="{FF2B5EF4-FFF2-40B4-BE49-F238E27FC236}">
                <a16:creationId xmlns:a16="http://schemas.microsoft.com/office/drawing/2014/main" id="{21ED5195-04D3-D648-BFE6-F1AD8D41E028}"/>
              </a:ext>
            </a:extLst>
          </p:cNvPr>
          <p:cNvPicPr>
            <a:picLocks noChangeAspect="1"/>
          </p:cNvPicPr>
          <p:nvPr/>
        </p:nvPicPr>
        <p:blipFill>
          <a:blip r:link="rId3"/>
          <a:stretch>
            <a:fillRect/>
          </a:stretch>
        </p:blipFill>
        <p:spPr>
          <a:xfrm>
            <a:off x="2794000" y="1270000"/>
            <a:ext cx="63500" cy="76200"/>
          </a:xfrm>
          <a:prstGeom prst="rect">
            <a:avLst/>
          </a:prstGeom>
        </p:spPr>
      </p:pic>
      <p:pic>
        <p:nvPicPr>
          <p:cNvPr id="6" name="图片 5">
            <a:extLst>
              <a:ext uri="{FF2B5EF4-FFF2-40B4-BE49-F238E27FC236}">
                <a16:creationId xmlns:a16="http://schemas.microsoft.com/office/drawing/2014/main" id="{87D5E916-C3AA-414C-A272-4089A77B6DB8}"/>
              </a:ext>
            </a:extLst>
          </p:cNvPr>
          <p:cNvPicPr>
            <a:picLocks noChangeAspect="1"/>
          </p:cNvPicPr>
          <p:nvPr/>
        </p:nvPicPr>
        <p:blipFill>
          <a:blip r:link="rId3"/>
          <a:stretch>
            <a:fillRect/>
          </a:stretch>
        </p:blipFill>
        <p:spPr>
          <a:xfrm>
            <a:off x="2794000" y="1270000"/>
            <a:ext cx="63500" cy="76200"/>
          </a:xfrm>
          <a:prstGeom prst="rect">
            <a:avLst/>
          </a:prstGeom>
        </p:spPr>
      </p:pic>
      <p:pic>
        <p:nvPicPr>
          <p:cNvPr id="7" name="图片 6">
            <a:extLst>
              <a:ext uri="{FF2B5EF4-FFF2-40B4-BE49-F238E27FC236}">
                <a16:creationId xmlns:a16="http://schemas.microsoft.com/office/drawing/2014/main" id="{3A960338-D57B-774C-839B-99C9AACDBB8E}"/>
              </a:ext>
            </a:extLst>
          </p:cNvPr>
          <p:cNvPicPr>
            <a:picLocks noChangeAspect="1"/>
          </p:cNvPicPr>
          <p:nvPr/>
        </p:nvPicPr>
        <p:blipFill>
          <a:blip r:link="rId3"/>
          <a:stretch>
            <a:fillRect/>
          </a:stretch>
        </p:blipFill>
        <p:spPr>
          <a:xfrm>
            <a:off x="2794000" y="1270000"/>
            <a:ext cx="63500" cy="76200"/>
          </a:xfrm>
          <a:prstGeom prst="rect">
            <a:avLst/>
          </a:prstGeom>
        </p:spPr>
      </p:pic>
      <p:pic>
        <p:nvPicPr>
          <p:cNvPr id="8" name="图片 7">
            <a:extLst>
              <a:ext uri="{FF2B5EF4-FFF2-40B4-BE49-F238E27FC236}">
                <a16:creationId xmlns:a16="http://schemas.microsoft.com/office/drawing/2014/main" id="{7B93743F-8AE7-B64F-AC6C-B7E2EF65406F}"/>
              </a:ext>
            </a:extLst>
          </p:cNvPr>
          <p:cNvPicPr>
            <a:picLocks noChangeAspect="1"/>
          </p:cNvPicPr>
          <p:nvPr/>
        </p:nvPicPr>
        <p:blipFill>
          <a:blip r:link="rId3"/>
          <a:stretch>
            <a:fillRect/>
          </a:stretch>
        </p:blipFill>
        <p:spPr>
          <a:xfrm>
            <a:off x="2794000" y="1270000"/>
            <a:ext cx="63500" cy="76200"/>
          </a:xfrm>
          <a:prstGeom prst="rect">
            <a:avLst/>
          </a:prstGeom>
        </p:spPr>
      </p:pic>
      <p:pic>
        <p:nvPicPr>
          <p:cNvPr id="9" name="图片 8">
            <a:extLst>
              <a:ext uri="{FF2B5EF4-FFF2-40B4-BE49-F238E27FC236}">
                <a16:creationId xmlns:a16="http://schemas.microsoft.com/office/drawing/2014/main" id="{C46C5A80-59E3-7747-B0CE-B2A1F09CDBB9}"/>
              </a:ext>
            </a:extLst>
          </p:cNvPr>
          <p:cNvPicPr>
            <a:picLocks noChangeAspect="1"/>
          </p:cNvPicPr>
          <p:nvPr/>
        </p:nvPicPr>
        <p:blipFill>
          <a:blip r:link="rId3"/>
          <a:stretch>
            <a:fillRect/>
          </a:stretch>
        </p:blipFill>
        <p:spPr>
          <a:xfrm>
            <a:off x="2794000" y="1270000"/>
            <a:ext cx="63500" cy="76200"/>
          </a:xfrm>
          <a:prstGeom prst="rect">
            <a:avLst/>
          </a:prstGeom>
        </p:spPr>
      </p:pic>
      <p:pic>
        <p:nvPicPr>
          <p:cNvPr id="10" name="图片 9">
            <a:extLst>
              <a:ext uri="{FF2B5EF4-FFF2-40B4-BE49-F238E27FC236}">
                <a16:creationId xmlns:a16="http://schemas.microsoft.com/office/drawing/2014/main" id="{974C09C7-A500-C24A-AF57-0F52B590CA50}"/>
              </a:ext>
            </a:extLst>
          </p:cNvPr>
          <p:cNvPicPr>
            <a:picLocks noChangeAspect="1"/>
          </p:cNvPicPr>
          <p:nvPr/>
        </p:nvPicPr>
        <p:blipFill>
          <a:blip r:link="rId3"/>
          <a:stretch>
            <a:fillRect/>
          </a:stretch>
        </p:blipFill>
        <p:spPr>
          <a:xfrm>
            <a:off x="2794000" y="1270000"/>
            <a:ext cx="63500" cy="76200"/>
          </a:xfrm>
          <a:prstGeom prst="rect">
            <a:avLst/>
          </a:prstGeom>
        </p:spPr>
      </p:pic>
      <p:pic>
        <p:nvPicPr>
          <p:cNvPr id="11" name="图片 10">
            <a:extLst>
              <a:ext uri="{FF2B5EF4-FFF2-40B4-BE49-F238E27FC236}">
                <a16:creationId xmlns:a16="http://schemas.microsoft.com/office/drawing/2014/main" id="{66986A0E-F68C-EB49-A7D5-8EB84684D22D}"/>
              </a:ext>
            </a:extLst>
          </p:cNvPr>
          <p:cNvPicPr>
            <a:picLocks noChangeAspect="1"/>
          </p:cNvPicPr>
          <p:nvPr/>
        </p:nvPicPr>
        <p:blipFill>
          <a:blip r:link="rId3"/>
          <a:stretch>
            <a:fillRect/>
          </a:stretch>
        </p:blipFill>
        <p:spPr>
          <a:xfrm>
            <a:off x="1270000" y="1270000"/>
            <a:ext cx="63500" cy="76200"/>
          </a:xfrm>
          <a:prstGeom prst="rect">
            <a:avLst/>
          </a:prstGeom>
        </p:spPr>
      </p:pic>
      <p:pic>
        <p:nvPicPr>
          <p:cNvPr id="13" name="图片 12">
            <a:extLst>
              <a:ext uri="{FF2B5EF4-FFF2-40B4-BE49-F238E27FC236}">
                <a16:creationId xmlns:a16="http://schemas.microsoft.com/office/drawing/2014/main" id="{0914368F-3EC5-E140-BBB0-9FA32673D438}"/>
              </a:ext>
            </a:extLst>
          </p:cNvPr>
          <p:cNvPicPr>
            <a:picLocks noChangeAspect="1"/>
          </p:cNvPicPr>
          <p:nvPr/>
        </p:nvPicPr>
        <p:blipFill>
          <a:blip r:link="rId3"/>
          <a:stretch>
            <a:fillRect/>
          </a:stretch>
        </p:blipFill>
        <p:spPr>
          <a:xfrm>
            <a:off x="1270000" y="1270000"/>
            <a:ext cx="63500" cy="76200"/>
          </a:xfrm>
          <a:prstGeom prst="rect">
            <a:avLst/>
          </a:prstGeom>
        </p:spPr>
      </p:pic>
      <p:pic>
        <p:nvPicPr>
          <p:cNvPr id="14" name="图片 13">
            <a:extLst>
              <a:ext uri="{FF2B5EF4-FFF2-40B4-BE49-F238E27FC236}">
                <a16:creationId xmlns:a16="http://schemas.microsoft.com/office/drawing/2014/main" id="{4197FA9E-6945-524E-B6AF-FDFC29818EC7}"/>
              </a:ext>
            </a:extLst>
          </p:cNvPr>
          <p:cNvPicPr>
            <a:picLocks noChangeAspect="1"/>
          </p:cNvPicPr>
          <p:nvPr/>
        </p:nvPicPr>
        <p:blipFill>
          <a:blip r:link="rId3"/>
          <a:stretch>
            <a:fillRect/>
          </a:stretch>
        </p:blipFill>
        <p:spPr>
          <a:xfrm>
            <a:off x="1270000" y="1270000"/>
            <a:ext cx="63500" cy="76200"/>
          </a:xfrm>
          <a:prstGeom prst="rect">
            <a:avLst/>
          </a:prstGeom>
        </p:spPr>
      </p:pic>
      <p:pic>
        <p:nvPicPr>
          <p:cNvPr id="12" name="图片 11">
            <a:extLst>
              <a:ext uri="{FF2B5EF4-FFF2-40B4-BE49-F238E27FC236}">
                <a16:creationId xmlns:a16="http://schemas.microsoft.com/office/drawing/2014/main" id="{A74107D8-281C-7B4F-9FD4-4B1AF58EA8BC}"/>
              </a:ext>
            </a:extLst>
          </p:cNvPr>
          <p:cNvPicPr>
            <a:picLocks noChangeAspect="1"/>
          </p:cNvPicPr>
          <p:nvPr/>
        </p:nvPicPr>
        <p:blipFill>
          <a:blip r:embed="rId4"/>
          <a:stretch>
            <a:fillRect/>
          </a:stretch>
        </p:blipFill>
        <p:spPr>
          <a:xfrm>
            <a:off x="1270000" y="1270000"/>
            <a:ext cx="63500" cy="76200"/>
          </a:xfrm>
          <a:prstGeom prst="rect">
            <a:avLst/>
          </a:prstGeom>
        </p:spPr>
      </p:pic>
    </p:spTree>
    <p:extLst>
      <p:ext uri="{BB962C8B-B14F-4D97-AF65-F5344CB8AC3E}">
        <p14:creationId xmlns:p14="http://schemas.microsoft.com/office/powerpoint/2010/main" val="27805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2C8F7-FF4B-8E4C-A034-FBA293320513}"/>
              </a:ext>
            </a:extLst>
          </p:cNvPr>
          <p:cNvSpPr>
            <a:spLocks noGrp="1"/>
          </p:cNvSpPr>
          <p:nvPr>
            <p:ph type="title"/>
          </p:nvPr>
        </p:nvSpPr>
        <p:spPr/>
        <p:txBody>
          <a:bodyPr/>
          <a:lstStyle/>
          <a:p>
            <a:r>
              <a:rPr kumimoji="1" lang="zh-CN" altLang="en-US" dirty="0"/>
              <a:t>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4B482A-088D-1849-A8DA-66D4FDC6881A}"/>
                  </a:ext>
                </a:extLst>
              </p:cNvPr>
              <p:cNvSpPr>
                <a:spLocks noGrp="1"/>
              </p:cNvSpPr>
              <p:nvPr>
                <p:ph idx="1"/>
              </p:nvPr>
            </p:nvSpPr>
            <p:spPr/>
            <p:txBody>
              <a:bodyPr/>
              <a:lstStyle/>
              <a:p>
                <a:r>
                  <a:rPr kumimoji="1" lang="en-US" altLang="zh-CN" i="1" dirty="0"/>
                  <a:t>b</a:t>
                </a:r>
                <a:r>
                  <a:rPr kumimoji="1" lang="en-US" altLang="zh-CN" dirty="0"/>
                  <a:t>-bit</a:t>
                </a:r>
                <a:r>
                  <a:rPr kumimoji="1" lang="zh-CN" altLang="en-US" dirty="0"/>
                  <a:t>的截断：对</a:t>
                </a:r>
                <a:r>
                  <a:rPr kumimoji="1" lang="en-US" altLang="zh-CN" i="1" dirty="0"/>
                  <a:t>b</a:t>
                </a:r>
                <a:r>
                  <a:rPr kumimoji="1" lang="en-US" altLang="zh-CN" dirty="0"/>
                  <a:t>-bit</a:t>
                </a:r>
                <a:r>
                  <a:rPr kumimoji="1" lang="zh-CN" altLang="en-US" dirty="0"/>
                  <a:t>的二进制串</a:t>
                </a:r>
                <a14:m>
                  <m:oMath xmlns:m="http://schemas.openxmlformats.org/officeDocument/2006/math">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0</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𝑏</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oMath>
                </a14:m>
                <a:r>
                  <a:rPr kumimoji="1" lang="zh-CN" altLang="en-US" dirty="0"/>
                  <a:t>，截断是指</a:t>
                </a:r>
                <a:endParaRPr kumimoji="1" lang="en-US" altLang="zh-CN" dirty="0"/>
              </a:p>
              <a:p>
                <a:pPr lvl="1"/>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𝑛</m:t>
                        </m:r>
                      </m:e>
                      <m:sub>
                        <m:r>
                          <a:rPr kumimoji="1" lang="en-US" altLang="zh-CN" b="0" i="1" smtClean="0">
                            <a:latin typeface="Cambria Math" panose="02040503050406030204" pitchFamily="18" charset="0"/>
                          </a:rPr>
                          <m:t>0</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𝑇𝑅𝑈𝑁𝐶</m:t>
                    </m:r>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i="1">
                            <a:latin typeface="Cambria Math" panose="02040503050406030204" pitchFamily="18" charset="0"/>
                          </a:rPr>
                          <m:t>0</m:t>
                        </m:r>
                      </m:sub>
                    </m:sSub>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i="1">
                            <a:latin typeface="Cambria Math" panose="02040503050406030204" pitchFamily="18" charset="0"/>
                          </a:rPr>
                          <m:t>𝑏</m:t>
                        </m:r>
                        <m:r>
                          <a:rPr kumimoji="1" lang="en-US" altLang="zh-CN" i="1">
                            <a:latin typeface="Cambria Math" panose="02040503050406030204" pitchFamily="18" charset="0"/>
                          </a:rPr>
                          <m:t>−1</m:t>
                        </m:r>
                      </m:sub>
                    </m:sSub>
                    <m:r>
                      <a:rPr kumimoji="1" lang="en-US" altLang="zh-CN" b="0" i="1" smtClean="0">
                        <a:latin typeface="Cambria Math" panose="02040503050406030204" pitchFamily="18" charset="0"/>
                      </a:rPr>
                      <m:t>)</m:t>
                    </m:r>
                  </m:oMath>
                </a14:m>
                <a:endParaRPr kumimoji="1" lang="en-US" altLang="zh-CN" dirty="0"/>
              </a:p>
              <a:p>
                <a:pPr lvl="1"/>
                <a:r>
                  <a:rPr kumimoji="1" lang="zh-CN" altLang="en-US" dirty="0"/>
                  <a:t>其中，</a:t>
                </a:r>
                <a:r>
                  <a:rPr kumimoji="1" lang="en-US" altLang="zh-CN" dirty="0"/>
                  <a:t> </a:t>
                </a:r>
                <a14:m>
                  <m:oMath xmlns:m="http://schemas.openxmlformats.org/officeDocument/2006/math">
                    <m:r>
                      <a:rPr kumimoji="1" lang="zh-CN" altLang="en-US" i="1" dirty="0" smtClean="0">
                        <a:latin typeface="Cambria Math" panose="02040503050406030204" pitchFamily="18" charset="0"/>
                      </a:rPr>
                      <m:t>对</m:t>
                    </m:r>
                    <m:r>
                      <a:rPr kumimoji="1" lang="zh-CN" altLang="en-US" i="1" dirty="0">
                        <a:latin typeface="Cambria Math" panose="02040503050406030204" pitchFamily="18" charset="0"/>
                      </a:rPr>
                      <m:t>所有</m:t>
                    </m:r>
                    <m:r>
                      <a:rPr kumimoji="1" lang="en-US" altLang="zh-CN" b="0" i="1" dirty="0" smtClean="0">
                        <a:latin typeface="Cambria Math" panose="02040503050406030204" pitchFamily="18" charset="0"/>
                      </a:rPr>
                      <m:t>0</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𝑖</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𝑏</m:t>
                    </m:r>
                    <m:r>
                      <a:rPr kumimoji="1" lang="en-US" altLang="zh-CN" b="0" i="1" dirty="0" smtClean="0">
                        <a:latin typeface="Cambria Math" panose="02040503050406030204" pitchFamily="18" charset="0"/>
                        <a:ea typeface="Cambria Math" panose="02040503050406030204" pitchFamily="18" charset="0"/>
                      </a:rPr>
                      <m:t>−1, 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m:t>
                        </m:r>
                      </m:sub>
                    </m:sSub>
                    <m:r>
                      <a:rPr kumimoji="1" lang="zh-CN" altLang="en-US" i="1" smtClean="0">
                        <a:latin typeface="Cambria Math" panose="02040503050406030204" pitchFamily="18" charset="0"/>
                      </a:rPr>
                      <m:t>或</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a:rPr kumimoji="1" lang="zh-CN" altLang="en-US" b="0" i="1" smtClean="0">
                        <a:latin typeface="Cambria Math" panose="02040503050406030204" pitchFamily="18" charset="0"/>
                      </a:rPr>
                      <m:t>∗</m:t>
                    </m:r>
                  </m:oMath>
                </a14:m>
                <a:r>
                  <a:rPr kumimoji="1" lang="zh-CN" altLang="en-US" dirty="0"/>
                  <a:t>， </a:t>
                </a:r>
                <a14:m>
                  <m:oMath xmlns:m="http://schemas.openxmlformats.org/officeDocument/2006/math">
                    <m:r>
                      <a:rPr kumimoji="1" lang="zh-CN" altLang="en-US" i="1">
                        <a:latin typeface="Cambria Math" panose="02040503050406030204" pitchFamily="18" charset="0"/>
                      </a:rPr>
                      <m:t>∗</m:t>
                    </m:r>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{0,1}</m:t>
                    </m:r>
                  </m:oMath>
                </a14:m>
                <a:endParaRPr kumimoji="1" lang="en-US" altLang="zh-CN" dirty="0"/>
              </a:p>
              <a:p>
                <a:r>
                  <a:rPr kumimoji="1" lang="zh-CN" altLang="en-US" dirty="0"/>
                  <a:t>例子：</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0</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𝑏</m:t>
                        </m:r>
                        <m:r>
                          <a:rPr kumimoji="1" lang="en-US" altLang="zh-CN" i="1">
                            <a:latin typeface="Cambria Math" panose="02040503050406030204" pitchFamily="18" charset="0"/>
                          </a:rPr>
                          <m:t>−1</m:t>
                        </m:r>
                      </m:sub>
                    </m:sSub>
                    <m:r>
                      <a:rPr kumimoji="1" lang="en-US" altLang="zh-CN" i="1">
                        <a:latin typeface="Cambria Math" panose="02040503050406030204" pitchFamily="18" charset="0"/>
                      </a:rPr>
                      <m:t> =0010</m:t>
                    </m:r>
                  </m:oMath>
                </a14:m>
                <a:r>
                  <a:rPr kumimoji="1" lang="zh-CN" altLang="en-US" dirty="0"/>
                  <a:t>，则</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0</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𝑛</m:t>
                        </m:r>
                      </m:e>
                      <m:sub>
                        <m:r>
                          <a:rPr kumimoji="1" lang="en-US" altLang="zh-CN" i="1">
                            <a:latin typeface="Cambria Math" panose="02040503050406030204" pitchFamily="18" charset="0"/>
                          </a:rPr>
                          <m:t>𝑏</m:t>
                        </m:r>
                        <m:r>
                          <a:rPr kumimoji="1" lang="en-US" altLang="zh-CN" i="1">
                            <a:latin typeface="Cambria Math" panose="02040503050406030204" pitchFamily="18" charset="0"/>
                          </a:rPr>
                          <m:t>−1</m:t>
                        </m:r>
                      </m:sub>
                    </m:sSub>
                  </m:oMath>
                </a14:m>
                <a:r>
                  <a:rPr kumimoji="1" lang="en-US" altLang="zh-CN" dirty="0"/>
                  <a:t>=</a:t>
                </a:r>
                <a:r>
                  <a:rPr kumimoji="1" lang="zh-CN" altLang="en-US" dirty="0"/>
                  <a:t>*</a:t>
                </a:r>
                <a:r>
                  <a:rPr kumimoji="1" lang="en-US" altLang="zh-CN" dirty="0"/>
                  <a:t>0</a:t>
                </a:r>
                <a:r>
                  <a:rPr kumimoji="1" lang="zh-CN" altLang="en-US" dirty="0"/>
                  <a:t>**是一种截断</a:t>
                </a:r>
                <a:endParaRPr kumimoji="1" lang="en-US" altLang="zh-CN" dirty="0"/>
              </a:p>
              <a:p>
                <a:r>
                  <a:rPr kumimoji="1" lang="en-US" altLang="zh-CN" i="1" dirty="0"/>
                  <a:t>b</a:t>
                </a:r>
                <a:r>
                  <a:rPr kumimoji="1" lang="en-US" altLang="zh-CN" dirty="0"/>
                  <a:t>-bit</a:t>
                </a:r>
                <a:r>
                  <a:rPr kumimoji="1" lang="zh-CN" altLang="en-US" dirty="0"/>
                  <a:t>的二进制串</a:t>
                </a:r>
                <a14:m>
                  <m:oMath xmlns:m="http://schemas.openxmlformats.org/officeDocument/2006/math">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0</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𝑏</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oMath>
                </a14:m>
                <a:r>
                  <a:rPr kumimoji="1" lang="zh-CN" altLang="en-US" dirty="0"/>
                  <a:t>共有</a:t>
                </a:r>
                <a:r>
                  <a:rPr kumimoji="1" lang="en-US" altLang="zh-CN" dirty="0"/>
                  <a:t>2</a:t>
                </a:r>
                <a:r>
                  <a:rPr kumimoji="1" lang="en-US" altLang="zh-CN" i="1" baseline="30000" dirty="0"/>
                  <a:t>b</a:t>
                </a:r>
                <a:r>
                  <a:rPr kumimoji="1" lang="en-US" altLang="zh-CN" dirty="0"/>
                  <a:t>-2</a:t>
                </a:r>
                <a:r>
                  <a:rPr kumimoji="1" lang="zh-CN" altLang="en-US" dirty="0"/>
                  <a:t>种截断</a:t>
                </a:r>
                <a:endParaRPr kumimoji="1" lang="en-US" altLang="zh-CN" dirty="0"/>
              </a:p>
              <a:p>
                <a:r>
                  <a:rPr kumimoji="1" lang="zh-CN" altLang="en-US" dirty="0"/>
                  <a:t>去掉全*和全等</a:t>
                </a:r>
                <a:endParaRPr kumimoji="1"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AD4B482A-088D-1849-A8DA-66D4FDC6881A}"/>
                  </a:ext>
                </a:extLst>
              </p:cNvPr>
              <p:cNvSpPr>
                <a:spLocks noGrp="1" noRot="1" noChangeAspect="1" noMove="1" noResize="1" noEditPoints="1" noAdjustHandles="1" noChangeArrowheads="1" noChangeShapeType="1" noTextEdit="1"/>
              </p:cNvSpPr>
              <p:nvPr>
                <p:ph idx="1"/>
              </p:nvPr>
            </p:nvSpPr>
            <p:spPr>
              <a:blipFill>
                <a:blip r:embed="rId3"/>
                <a:stretch>
                  <a:fillRect l="-857" t="-127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479AE88-10C8-BC45-8CC1-48BBB9A19FF0}"/>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10</a:t>
            </a:fld>
            <a:endParaRPr lang="zh-CN" altLang="en-US" dirty="0">
              <a:solidFill>
                <a:srgbClr val="464653"/>
              </a:solidFill>
            </a:endParaRPr>
          </a:p>
        </p:txBody>
      </p:sp>
    </p:spTree>
    <p:extLst>
      <p:ext uri="{BB962C8B-B14F-4D97-AF65-F5344CB8AC3E}">
        <p14:creationId xmlns:p14="http://schemas.microsoft.com/office/powerpoint/2010/main" val="220750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23C7B-8988-3947-8969-893978ABB8BF}"/>
              </a:ext>
            </a:extLst>
          </p:cNvPr>
          <p:cNvSpPr>
            <a:spLocks noGrp="1"/>
          </p:cNvSpPr>
          <p:nvPr>
            <p:ph type="title"/>
          </p:nvPr>
        </p:nvSpPr>
        <p:spPr/>
        <p:txBody>
          <a:bodyPr/>
          <a:lstStyle/>
          <a:p>
            <a:r>
              <a:rPr kumimoji="1" lang="zh-CN" altLang="en-US" dirty="0"/>
              <a:t>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57058C-C901-A34A-BA45-08B39CC80CF3}"/>
                  </a:ext>
                </a:extLst>
              </p:cNvPr>
              <p:cNvSpPr>
                <a:spLocks noGrp="1"/>
              </p:cNvSpPr>
              <p:nvPr>
                <p:ph idx="1"/>
              </p:nvPr>
            </p:nvSpPr>
            <p:spPr>
              <a:xfrm>
                <a:off x="569630" y="1196752"/>
                <a:ext cx="10924032" cy="4975448"/>
              </a:xfrm>
            </p:spPr>
            <p:txBody>
              <a:bodyPr>
                <a:normAutofit/>
              </a:bodyPr>
              <a:lstStyle/>
              <a:p>
                <a:r>
                  <a:rPr kumimoji="1" lang="en-US" altLang="zh-CN" i="1" dirty="0"/>
                  <a:t>r</a:t>
                </a:r>
                <a:r>
                  <a:rPr kumimoji="1" lang="zh-CN" altLang="en-US" dirty="0"/>
                  <a:t>轮截断差分（</a:t>
                </a:r>
                <a:r>
                  <a:rPr kumimoji="1" lang="en-US" altLang="zh-CN" i="1" dirty="0"/>
                  <a:t>r</a:t>
                </a:r>
                <a:r>
                  <a:rPr kumimoji="1" lang="en-US" altLang="zh-CN" dirty="0"/>
                  <a:t>-round</a:t>
                </a:r>
                <a:r>
                  <a:rPr kumimoji="1" lang="zh-CN" altLang="en-US" dirty="0"/>
                  <a:t> </a:t>
                </a:r>
                <a:r>
                  <a:rPr kumimoji="1" lang="en-US" altLang="zh-CN" dirty="0"/>
                  <a:t>t</a:t>
                </a:r>
                <a:r>
                  <a:rPr lang="en-US" altLang="zh-CN" dirty="0"/>
                  <a:t>runcated differential</a:t>
                </a:r>
                <a:r>
                  <a:rPr kumimoji="1" lang="zh-CN" altLang="en-US" dirty="0"/>
                  <a:t>） ：</a:t>
                </a:r>
                <a:endParaRPr kumimoji="1" lang="en-US" altLang="zh-CN" dirty="0"/>
              </a:p>
              <a:p>
                <a:pPr lvl="1"/>
                <a:r>
                  <a:rPr kumimoji="1" lang="zh-CN" altLang="en-US" dirty="0"/>
                  <a:t>设</a:t>
                </a:r>
                <a14:m>
                  <m:oMath xmlns:m="http://schemas.openxmlformats.org/officeDocument/2006/math">
                    <m:d>
                      <m:dPr>
                        <m:begChr m:val="{"/>
                        <m:endChr m:val="}"/>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0</m:t>
                            </m:r>
                          </m:sub>
                        </m:sSub>
                        <m:r>
                          <a:rPr kumimoji="1" lang="en-US" altLang="zh-CN" i="1">
                            <a:latin typeface="Cambria Math" panose="02040503050406030204" pitchFamily="18" charset="0"/>
                            <a:ea typeface="Cambria Math" panose="02040503050406030204" pitchFamily="18" charset="0"/>
                          </a:rPr>
                          <m:t>,</m:t>
                        </m:r>
                        <m:r>
                          <a:rPr kumimoji="1" lang="el-GR" altLang="zh-CN" i="1">
                            <a:latin typeface="Cambria Math" panose="02040503050406030204" pitchFamily="18" charset="0"/>
                            <a:ea typeface="Cambria Math" panose="02040503050406030204" pitchFamily="18" charset="0"/>
                          </a:rPr>
                          <m:t> </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𝑟</m:t>
                            </m:r>
                          </m:sub>
                        </m:sSub>
                      </m:e>
                    </m:d>
                  </m:oMath>
                </a14:m>
                <a:r>
                  <a:rPr kumimoji="1" lang="zh-CN" altLang="en-US" dirty="0"/>
                  <a:t>是一条</a:t>
                </a:r>
                <a:r>
                  <a:rPr kumimoji="1" lang="en-US" altLang="zh-CN" i="1" dirty="0"/>
                  <a:t>r</a:t>
                </a:r>
                <a:r>
                  <a:rPr kumimoji="1" lang="zh-CN" altLang="en-US" dirty="0"/>
                  <a:t>轮差分，若</a:t>
                </a:r>
                <a14:m>
                  <m:oMath xmlns:m="http://schemas.openxmlformats.org/officeDocument/2006/math">
                    <m:r>
                      <a:rPr kumimoji="1" lang="zh-CN" altLang="en-US" i="1" dirty="0">
                        <a:latin typeface="Cambria Math" panose="02040503050406030204" pitchFamily="18" charset="0"/>
                      </a:rPr>
                      <m:t>对</m:t>
                    </m:r>
                    <m:r>
                      <a:rPr kumimoji="1" lang="en-US" altLang="zh-CN" b="0" i="1" dirty="0" smtClean="0">
                        <a:latin typeface="Cambria Math" panose="02040503050406030204" pitchFamily="18" charset="0"/>
                      </a:rPr>
                      <m:t>𝑖</m:t>
                    </m:r>
                    <m:r>
                      <a:rPr kumimoji="1" lang="en-US" altLang="zh-CN" b="0" i="1" dirty="0" smtClean="0">
                        <a:latin typeface="Cambria Math" panose="02040503050406030204" pitchFamily="18" charset="0"/>
                      </a:rPr>
                      <m:t>=0,</m:t>
                    </m:r>
                    <m:r>
                      <a:rPr kumimoji="1" lang="en-US" altLang="zh-CN" i="1" dirty="0">
                        <a:latin typeface="Cambria Math" panose="02040503050406030204" pitchFamily="18" charset="0"/>
                        <a:ea typeface="Cambria Math" panose="02040503050406030204" pitchFamily="18" charset="0"/>
                      </a:rPr>
                      <m:t>𝑟</m:t>
                    </m:r>
                    <m:r>
                      <a:rPr kumimoji="1" lang="en-US" altLang="zh-CN" dirty="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zh-CN" altLang="en-US" i="1">
                            <a:latin typeface="Cambria Math" panose="02040503050406030204" pitchFamily="18" charset="0"/>
                            <a:ea typeface="Cambria Math" panose="02040503050406030204" pitchFamily="18" charset="0"/>
                          </a:rPr>
                          <m:t>有</m:t>
                        </m:r>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𝑖</m:t>
                        </m:r>
                      </m:sub>
                      <m:sup>
                        <m:r>
                          <a:rPr kumimoji="1" lang="en-US" altLang="zh-CN" i="1">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𝑇𝑅𝑈𝑁𝐶</m:t>
                    </m:r>
                    <m:r>
                      <a:rPr kumimoji="1" lang="en-US" altLang="zh-CN" i="1">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𝑖</m:t>
                        </m:r>
                      </m:sub>
                    </m:sSub>
                    <m:r>
                      <a:rPr kumimoji="1" lang="en-US" altLang="zh-CN" i="1">
                        <a:latin typeface="Cambria Math" panose="02040503050406030204" pitchFamily="18" charset="0"/>
                        <a:ea typeface="Cambria Math" panose="02040503050406030204" pitchFamily="18" charset="0"/>
                      </a:rPr>
                      <m:t>)</m:t>
                    </m:r>
                  </m:oMath>
                </a14:m>
                <a:r>
                  <a:rPr kumimoji="1" lang="zh-CN" altLang="en-US" dirty="0"/>
                  <a:t>，则</a:t>
                </a:r>
                <a14:m>
                  <m:oMath xmlns:m="http://schemas.openxmlformats.org/officeDocument/2006/math">
                    <m:d>
                      <m:dPr>
                        <m:begChr m:val="{"/>
                        <m:endChr m:val="}"/>
                        <m:ctrlPr>
                          <a:rPr kumimoji="1" lang="en-US" altLang="zh-CN" i="1">
                            <a:latin typeface="Cambria Math" panose="02040503050406030204" pitchFamily="18" charset="0"/>
                            <a:ea typeface="Cambria Math" panose="02040503050406030204" pitchFamily="18" charset="0"/>
                          </a:rPr>
                        </m:ctrlPr>
                      </m:dPr>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0</m:t>
                            </m:r>
                          </m:sub>
                          <m:sup>
                            <m:r>
                              <a:rPr kumimoji="1" lang="en-US" altLang="zh-CN" i="1">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 </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𝛽</m:t>
                            </m:r>
                          </m:e>
                          <m:sub>
                            <m:r>
                              <a:rPr kumimoji="1" lang="en-US" altLang="zh-CN" i="1">
                                <a:latin typeface="Cambria Math" panose="02040503050406030204" pitchFamily="18" charset="0"/>
                                <a:ea typeface="Cambria Math" panose="02040503050406030204" pitchFamily="18" charset="0"/>
                              </a:rPr>
                              <m:t>𝑟</m:t>
                            </m:r>
                          </m:sub>
                          <m:sup>
                            <m:r>
                              <a:rPr kumimoji="1" lang="en-US" altLang="zh-CN" i="1">
                                <a:latin typeface="Cambria Math" panose="02040503050406030204" pitchFamily="18" charset="0"/>
                                <a:ea typeface="Cambria Math" panose="02040503050406030204" pitchFamily="18" charset="0"/>
                              </a:rPr>
                              <m:t>′</m:t>
                            </m:r>
                          </m:sup>
                        </m:sSubSup>
                      </m:e>
                    </m:d>
                  </m:oMath>
                </a14:m>
                <a:r>
                  <a:rPr kumimoji="1" lang="zh-CN" altLang="en-US" dirty="0"/>
                  <a:t>是一条</a:t>
                </a:r>
                <a:r>
                  <a:rPr kumimoji="1" lang="en-US" altLang="zh-CN" i="1" dirty="0"/>
                  <a:t>r</a:t>
                </a:r>
                <a:r>
                  <a:rPr kumimoji="1" lang="zh-CN" altLang="en-US" dirty="0"/>
                  <a:t>轮截断差分</a:t>
                </a:r>
                <a:endParaRPr kumimoji="1" lang="en-US" altLang="zh-CN" dirty="0"/>
              </a:p>
              <a:p>
                <a:pPr lvl="1"/>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0010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zh-CN" altLang="en-US" i="1">
                            <a:ln w="0"/>
                            <a:effectLst>
                              <a:outerShdw blurRad="38100" dist="19050" dir="2700000" algn="tl" rotWithShape="0">
                                <a:schemeClr val="dk1">
                                  <a:alpha val="40000"/>
                                </a:schemeClr>
                              </a:outerShdw>
                            </a:effectLst>
                            <a:latin typeface="Cambria Math" panose="02040503050406030204" pitchFamily="18" charset="0"/>
                          </a:rPr>
                          <m:t> </m:t>
                        </m:r>
                        <m:r>
                          <a:rPr lang="zh-CN" altLang="en-US" i="1">
                            <a:ln w="0"/>
                            <a:effectLst>
                              <a:outerShdw blurRad="38100" dist="19050" dir="2700000" algn="tl" rotWithShape="0">
                                <a:schemeClr val="dk1">
                                  <a:alpha val="40000"/>
                                </a:schemeClr>
                              </a:outerShdw>
                            </a:effectLst>
                            <a:latin typeface="Cambria Math" panose="02040503050406030204" pitchFamily="18" charset="0"/>
                          </a:rPr>
                          <m:t> </m:t>
                        </m:r>
                        <m:r>
                          <m:rPr>
                            <m:brk m:alnAt="2"/>
                          </m:rPr>
                          <a:rPr lang="en-US" altLang="zh-CN" i="1">
                            <a:ln w="0"/>
                            <a:effectLst>
                              <a:outerShdw blurRad="38100" dist="19050" dir="2700000" algn="tl" rotWithShape="0">
                                <a:schemeClr val="dk1">
                                  <a:alpha val="40000"/>
                                </a:schemeClr>
                              </a:outerShdw>
                            </a:effectLst>
                            <a:latin typeface="Cambria Math" panose="02040503050406030204" pitchFamily="18" charset="0"/>
                          </a:rPr>
                          <m:t>3</m:t>
                        </m:r>
                        <m:r>
                          <a:rPr lang="en-US" altLang="zh-CN" i="1">
                            <a:ln w="0"/>
                            <a:effectLst>
                              <a:outerShdw blurRad="38100" dist="19050" dir="2700000" algn="tl" rotWithShape="0">
                                <a:schemeClr val="dk1">
                                  <a:alpha val="40000"/>
                                </a:schemeClr>
                              </a:outerShdw>
                            </a:effectLst>
                            <a:latin typeface="Cambria Math" panose="02040503050406030204" pitchFamily="18" charset="0"/>
                          </a:rPr>
                          <m:t>𝑅</m:t>
                        </m:r>
                        <m:r>
                          <m:rPr>
                            <m:brk m:alnAt="2"/>
                          </m:rPr>
                          <a:rPr lang="zh-CN" altLang="en-US" i="1">
                            <a:ln w="0"/>
                            <a:effectLst>
                              <a:outerShdw blurRad="38100" dist="19050" dir="2700000" algn="tl" rotWithShape="0">
                                <a:schemeClr val="dk1">
                                  <a:alpha val="40000"/>
                                </a:schemeClr>
                              </a:outerShdw>
                            </a:effectLst>
                            <a:latin typeface="Cambria Math" panose="02040503050406030204" pitchFamily="18" charset="0"/>
                          </a:rPr>
                          <m:t> </m:t>
                        </m:r>
                        <m:r>
                          <a:rPr lang="zh-CN" altLang="en-US" i="1">
                            <a:ln w="0"/>
                            <a:effectLst>
                              <a:outerShdw blurRad="38100" dist="19050" dir="2700000" algn="tl" rotWithShape="0">
                                <a:schemeClr val="dk1">
                                  <a:alpha val="40000"/>
                                </a:schemeClr>
                              </a:outerShdw>
                            </a:effectLst>
                            <a:latin typeface="Cambria Math" panose="02040503050406030204" pitchFamily="18" charset="0"/>
                          </a:rPr>
                          <m:t> </m:t>
                        </m:r>
                      </m:e>
                    </m:groupChr>
                  </m:oMath>
                </a14:m>
                <a:r>
                  <a:rPr lang="en-US" altLang="zh-CN" dirty="0">
                    <a:ln w="0"/>
                    <a:effectLst>
                      <a:outerShdw blurRad="38100" dist="19050" dir="2700000" algn="tl" rotWithShape="0">
                        <a:schemeClr val="dk1">
                          <a:alpha val="40000"/>
                        </a:schemeClr>
                      </a:outerShdw>
                    </a:effectLst>
                  </a:rPr>
                  <a:t> </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a:t>
                </a:r>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a:p>
                <a:pPr lvl="1"/>
                <a:endParaRPr kumimoji="1" lang="zh-CN" altLang="en-US" dirty="0"/>
              </a:p>
            </p:txBody>
          </p:sp>
        </mc:Choice>
        <mc:Fallback xmlns="">
          <p:sp>
            <p:nvSpPr>
              <p:cNvPr id="3" name="内容占位符 2">
                <a:extLst>
                  <a:ext uri="{FF2B5EF4-FFF2-40B4-BE49-F238E27FC236}">
                    <a16:creationId xmlns:a16="http://schemas.microsoft.com/office/drawing/2014/main" id="{4557058C-C901-A34A-BA45-08B39CC80CF3}"/>
                  </a:ext>
                </a:extLst>
              </p:cNvPr>
              <p:cNvSpPr>
                <a:spLocks noGrp="1" noRot="1" noChangeAspect="1" noMove="1" noResize="1" noEditPoints="1" noAdjustHandles="1" noChangeArrowheads="1" noChangeShapeType="1" noTextEdit="1"/>
              </p:cNvSpPr>
              <p:nvPr>
                <p:ph idx="1"/>
              </p:nvPr>
            </p:nvSpPr>
            <p:spPr>
              <a:xfrm>
                <a:off x="569630" y="1196752"/>
                <a:ext cx="10924032" cy="4975448"/>
              </a:xfrm>
              <a:blipFill>
                <a:blip r:embed="rId3"/>
                <a:stretch>
                  <a:fillRect l="-725" t="-1591" r="-7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56EC51C-B013-0843-8B59-DC5BFF1AF63F}"/>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11</a:t>
            </a:fld>
            <a:endParaRPr lang="zh-CN" altLang="en-US" dirty="0">
              <a:solidFill>
                <a:srgbClr val="464653"/>
              </a:solidFill>
            </a:endParaRPr>
          </a:p>
        </p:txBody>
      </p:sp>
      <p:sp>
        <p:nvSpPr>
          <p:cNvPr id="5" name="矩形 4">
            <a:extLst>
              <a:ext uri="{FF2B5EF4-FFF2-40B4-BE49-F238E27FC236}">
                <a16:creationId xmlns:a16="http://schemas.microsoft.com/office/drawing/2014/main" id="{D41F9E52-08CE-854E-9E9B-E40ECA400B8B}"/>
              </a:ext>
            </a:extLst>
          </p:cNvPr>
          <p:cNvSpPr/>
          <p:nvPr/>
        </p:nvSpPr>
        <p:spPr>
          <a:xfrm>
            <a:off x="6876532" y="283380"/>
            <a:ext cx="3877985" cy="830997"/>
          </a:xfrm>
          <a:prstGeom prst="rect">
            <a:avLst/>
          </a:prstGeom>
        </p:spPr>
        <p:txBody>
          <a:bodyPr wrap="none">
            <a:spAutoFit/>
          </a:bodyPr>
          <a:lstStyle/>
          <a:p>
            <a:r>
              <a:rPr kumimoji="1" lang="zh-CN" altLang="en-US" sz="2400" dirty="0"/>
              <a:t>截断差分与差分密切相关</a:t>
            </a:r>
            <a:endParaRPr kumimoji="1" lang="en-US" altLang="zh-CN" sz="2400" dirty="0"/>
          </a:p>
          <a:p>
            <a:r>
              <a:rPr kumimoji="1" lang="zh-CN" altLang="en-US" sz="2400" dirty="0"/>
              <a:t>寻找及概率计算均基于差分</a:t>
            </a:r>
            <a:endParaRPr lang="zh-CN" altLang="en-US" sz="2400" dirty="0"/>
          </a:p>
        </p:txBody>
      </p:sp>
    </p:spTree>
    <p:extLst>
      <p:ext uri="{BB962C8B-B14F-4D97-AF65-F5344CB8AC3E}">
        <p14:creationId xmlns:p14="http://schemas.microsoft.com/office/powerpoint/2010/main" val="24372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0223" y="624469"/>
            <a:ext cx="10582509" cy="3445726"/>
          </a:xfrm>
          <a:solidFill>
            <a:schemeClr val="bg1"/>
          </a:solidFill>
        </p:spPr>
        <p:txBody>
          <a:bodyPr>
            <a:normAutofit/>
          </a:bodyPr>
          <a:lstStyle/>
          <a:p>
            <a:pPr>
              <a:defRPr/>
            </a:pP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r>
              <a:rPr kumimoji="1" lang="zh-CN" altLang="en-US" sz="3600" dirty="0"/>
              <a:t>  发现高概率的</a:t>
            </a:r>
            <a:r>
              <a:rPr kumimoji="1" lang="en-US" altLang="zh-CN" sz="3600" i="1" dirty="0"/>
              <a:t>r</a:t>
            </a:r>
            <a:r>
              <a:rPr kumimoji="1" lang="zh-CN" altLang="en-US" sz="3600" dirty="0"/>
              <a:t>轮截断差</a:t>
            </a:r>
            <a:r>
              <a:rPr kumimoji="1" lang="zh-CN" altLang="en-US" sz="3600" dirty="0">
                <a:solidFill>
                  <a:schemeClr val="tx1"/>
                </a:solidFill>
              </a:rPr>
              <a:t>分</a:t>
            </a:r>
            <a:endParaRPr lang="zh-CN" altLang="en-US" sz="4400" dirty="0"/>
          </a:p>
        </p:txBody>
      </p:sp>
      <p:pic>
        <p:nvPicPr>
          <p:cNvPr id="4" name="图片 3">
            <a:extLst>
              <a:ext uri="{FF2B5EF4-FFF2-40B4-BE49-F238E27FC236}">
                <a16:creationId xmlns:a16="http://schemas.microsoft.com/office/drawing/2014/main" id="{850021CB-61AB-CC40-93E6-22E1BB37D18D}"/>
              </a:ext>
            </a:extLst>
          </p:cNvPr>
          <p:cNvPicPr>
            <a:picLocks noChangeAspect="1"/>
          </p:cNvPicPr>
          <p:nvPr/>
        </p:nvPicPr>
        <p:blipFill>
          <a:blip r:link="rId3"/>
          <a:stretch>
            <a:fillRect/>
          </a:stretch>
        </p:blipFill>
        <p:spPr>
          <a:xfrm>
            <a:off x="2794000" y="1270000"/>
            <a:ext cx="63500" cy="76200"/>
          </a:xfrm>
          <a:prstGeom prst="rect">
            <a:avLst/>
          </a:prstGeom>
        </p:spPr>
      </p:pic>
      <p:pic>
        <p:nvPicPr>
          <p:cNvPr id="5" name="图片 4">
            <a:extLst>
              <a:ext uri="{FF2B5EF4-FFF2-40B4-BE49-F238E27FC236}">
                <a16:creationId xmlns:a16="http://schemas.microsoft.com/office/drawing/2014/main" id="{21ED5195-04D3-D648-BFE6-F1AD8D41E028}"/>
              </a:ext>
            </a:extLst>
          </p:cNvPr>
          <p:cNvPicPr>
            <a:picLocks noChangeAspect="1"/>
          </p:cNvPicPr>
          <p:nvPr/>
        </p:nvPicPr>
        <p:blipFill>
          <a:blip r:link="rId3"/>
          <a:stretch>
            <a:fillRect/>
          </a:stretch>
        </p:blipFill>
        <p:spPr>
          <a:xfrm>
            <a:off x="2794000" y="1270000"/>
            <a:ext cx="63500" cy="76200"/>
          </a:xfrm>
          <a:prstGeom prst="rect">
            <a:avLst/>
          </a:prstGeom>
        </p:spPr>
      </p:pic>
      <p:pic>
        <p:nvPicPr>
          <p:cNvPr id="6" name="图片 5">
            <a:extLst>
              <a:ext uri="{FF2B5EF4-FFF2-40B4-BE49-F238E27FC236}">
                <a16:creationId xmlns:a16="http://schemas.microsoft.com/office/drawing/2014/main" id="{87D5E916-C3AA-414C-A272-4089A77B6DB8}"/>
              </a:ext>
            </a:extLst>
          </p:cNvPr>
          <p:cNvPicPr>
            <a:picLocks noChangeAspect="1"/>
          </p:cNvPicPr>
          <p:nvPr/>
        </p:nvPicPr>
        <p:blipFill>
          <a:blip r:link="rId3"/>
          <a:stretch>
            <a:fillRect/>
          </a:stretch>
        </p:blipFill>
        <p:spPr>
          <a:xfrm>
            <a:off x="2794000" y="1270000"/>
            <a:ext cx="63500" cy="76200"/>
          </a:xfrm>
          <a:prstGeom prst="rect">
            <a:avLst/>
          </a:prstGeom>
        </p:spPr>
      </p:pic>
      <p:pic>
        <p:nvPicPr>
          <p:cNvPr id="7" name="图片 6">
            <a:extLst>
              <a:ext uri="{FF2B5EF4-FFF2-40B4-BE49-F238E27FC236}">
                <a16:creationId xmlns:a16="http://schemas.microsoft.com/office/drawing/2014/main" id="{3A960338-D57B-774C-839B-99C9AACDBB8E}"/>
              </a:ext>
            </a:extLst>
          </p:cNvPr>
          <p:cNvPicPr>
            <a:picLocks noChangeAspect="1"/>
          </p:cNvPicPr>
          <p:nvPr/>
        </p:nvPicPr>
        <p:blipFill>
          <a:blip r:link="rId3"/>
          <a:stretch>
            <a:fillRect/>
          </a:stretch>
        </p:blipFill>
        <p:spPr>
          <a:xfrm>
            <a:off x="2794000" y="1270000"/>
            <a:ext cx="63500" cy="76200"/>
          </a:xfrm>
          <a:prstGeom prst="rect">
            <a:avLst/>
          </a:prstGeom>
        </p:spPr>
      </p:pic>
      <p:pic>
        <p:nvPicPr>
          <p:cNvPr id="8" name="图片 7">
            <a:extLst>
              <a:ext uri="{FF2B5EF4-FFF2-40B4-BE49-F238E27FC236}">
                <a16:creationId xmlns:a16="http://schemas.microsoft.com/office/drawing/2014/main" id="{7B93743F-8AE7-B64F-AC6C-B7E2EF65406F}"/>
              </a:ext>
            </a:extLst>
          </p:cNvPr>
          <p:cNvPicPr>
            <a:picLocks noChangeAspect="1"/>
          </p:cNvPicPr>
          <p:nvPr/>
        </p:nvPicPr>
        <p:blipFill>
          <a:blip r:link="rId3"/>
          <a:stretch>
            <a:fillRect/>
          </a:stretch>
        </p:blipFill>
        <p:spPr>
          <a:xfrm>
            <a:off x="2794000" y="1270000"/>
            <a:ext cx="63500" cy="76200"/>
          </a:xfrm>
          <a:prstGeom prst="rect">
            <a:avLst/>
          </a:prstGeom>
        </p:spPr>
      </p:pic>
      <p:pic>
        <p:nvPicPr>
          <p:cNvPr id="9" name="图片 8">
            <a:extLst>
              <a:ext uri="{FF2B5EF4-FFF2-40B4-BE49-F238E27FC236}">
                <a16:creationId xmlns:a16="http://schemas.microsoft.com/office/drawing/2014/main" id="{C46C5A80-59E3-7747-B0CE-B2A1F09CDBB9}"/>
              </a:ext>
            </a:extLst>
          </p:cNvPr>
          <p:cNvPicPr>
            <a:picLocks noChangeAspect="1"/>
          </p:cNvPicPr>
          <p:nvPr/>
        </p:nvPicPr>
        <p:blipFill>
          <a:blip r:link="rId3"/>
          <a:stretch>
            <a:fillRect/>
          </a:stretch>
        </p:blipFill>
        <p:spPr>
          <a:xfrm>
            <a:off x="2794000" y="1270000"/>
            <a:ext cx="63500" cy="76200"/>
          </a:xfrm>
          <a:prstGeom prst="rect">
            <a:avLst/>
          </a:prstGeom>
        </p:spPr>
      </p:pic>
      <p:pic>
        <p:nvPicPr>
          <p:cNvPr id="10" name="图片 9">
            <a:extLst>
              <a:ext uri="{FF2B5EF4-FFF2-40B4-BE49-F238E27FC236}">
                <a16:creationId xmlns:a16="http://schemas.microsoft.com/office/drawing/2014/main" id="{974C09C7-A500-C24A-AF57-0F52B590CA50}"/>
              </a:ext>
            </a:extLst>
          </p:cNvPr>
          <p:cNvPicPr>
            <a:picLocks noChangeAspect="1"/>
          </p:cNvPicPr>
          <p:nvPr/>
        </p:nvPicPr>
        <p:blipFill>
          <a:blip r:link="rId3"/>
          <a:stretch>
            <a:fillRect/>
          </a:stretch>
        </p:blipFill>
        <p:spPr>
          <a:xfrm>
            <a:off x="2794000" y="1270000"/>
            <a:ext cx="63500" cy="76200"/>
          </a:xfrm>
          <a:prstGeom prst="rect">
            <a:avLst/>
          </a:prstGeom>
        </p:spPr>
      </p:pic>
      <p:pic>
        <p:nvPicPr>
          <p:cNvPr id="11" name="图片 10">
            <a:extLst>
              <a:ext uri="{FF2B5EF4-FFF2-40B4-BE49-F238E27FC236}">
                <a16:creationId xmlns:a16="http://schemas.microsoft.com/office/drawing/2014/main" id="{66986A0E-F68C-EB49-A7D5-8EB84684D22D}"/>
              </a:ext>
            </a:extLst>
          </p:cNvPr>
          <p:cNvPicPr>
            <a:picLocks noChangeAspect="1"/>
          </p:cNvPicPr>
          <p:nvPr/>
        </p:nvPicPr>
        <p:blipFill>
          <a:blip r:link="rId3"/>
          <a:stretch>
            <a:fillRect/>
          </a:stretch>
        </p:blipFill>
        <p:spPr>
          <a:xfrm>
            <a:off x="1270000" y="1270000"/>
            <a:ext cx="63500" cy="76200"/>
          </a:xfrm>
          <a:prstGeom prst="rect">
            <a:avLst/>
          </a:prstGeom>
        </p:spPr>
      </p:pic>
      <p:sp>
        <p:nvSpPr>
          <p:cNvPr id="13" name="副标题 12">
            <a:extLst>
              <a:ext uri="{FF2B5EF4-FFF2-40B4-BE49-F238E27FC236}">
                <a16:creationId xmlns:a16="http://schemas.microsoft.com/office/drawing/2014/main" id="{83C3BEB7-6660-C146-A584-68D41BE6414B}"/>
              </a:ext>
            </a:extLst>
          </p:cNvPr>
          <p:cNvSpPr>
            <a:spLocks noGrp="1"/>
          </p:cNvSpPr>
          <p:nvPr>
            <p:ph type="subTitle" idx="1"/>
          </p:nvPr>
        </p:nvSpPr>
        <p:spPr/>
        <p:txBody>
          <a:bodyPr>
            <a:normAutofit/>
          </a:bodyPr>
          <a:lstStyle/>
          <a:p>
            <a:endParaRPr lang="zh-CN" altLang="en-US" sz="2800" dirty="0"/>
          </a:p>
        </p:txBody>
      </p:sp>
    </p:spTree>
    <p:extLst>
      <p:ext uri="{BB962C8B-B14F-4D97-AF65-F5344CB8AC3E}">
        <p14:creationId xmlns:p14="http://schemas.microsoft.com/office/powerpoint/2010/main" val="309420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2AAA4-6305-7F4C-9A91-693E0A987D96}"/>
              </a:ext>
            </a:extLst>
          </p:cNvPr>
          <p:cNvSpPr>
            <a:spLocks noGrp="1"/>
          </p:cNvSpPr>
          <p:nvPr>
            <p:ph type="title"/>
          </p:nvPr>
        </p:nvSpPr>
        <p:spPr/>
        <p:txBody>
          <a:bodyPr/>
          <a:lstStyle/>
          <a:p>
            <a:r>
              <a:rPr kumimoji="1" lang="en-US" altLang="zh-CN" dirty="0" err="1"/>
              <a:t>Cipherfour</a:t>
            </a:r>
            <a:r>
              <a:rPr kumimoji="1" lang="zh-CN" altLang="en-US" dirty="0"/>
              <a:t>的一轮截断差分</a:t>
            </a:r>
          </a:p>
        </p:txBody>
      </p:sp>
      <p:sp>
        <p:nvSpPr>
          <p:cNvPr id="4" name="灯片编号占位符 3">
            <a:extLst>
              <a:ext uri="{FF2B5EF4-FFF2-40B4-BE49-F238E27FC236}">
                <a16:creationId xmlns:a16="http://schemas.microsoft.com/office/drawing/2014/main" id="{490B6523-EE17-9242-9EBB-923E4F19C1E7}"/>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13</a:t>
            </a:fld>
            <a:endParaRPr lang="zh-CN" altLang="en-US" dirty="0">
              <a:solidFill>
                <a:srgbClr val="464653"/>
              </a:solidFill>
            </a:endParaRPr>
          </a:p>
        </p:txBody>
      </p:sp>
      <p:pic>
        <p:nvPicPr>
          <p:cNvPr id="5" name="图片 4">
            <a:extLst>
              <a:ext uri="{FF2B5EF4-FFF2-40B4-BE49-F238E27FC236}">
                <a16:creationId xmlns:a16="http://schemas.microsoft.com/office/drawing/2014/main" id="{9A9DB1CD-BF61-F844-A564-4AFF555F986B}"/>
              </a:ext>
            </a:extLst>
          </p:cNvPr>
          <p:cNvPicPr>
            <a:picLocks noChangeAspect="1"/>
          </p:cNvPicPr>
          <p:nvPr/>
        </p:nvPicPr>
        <p:blipFill>
          <a:blip r:embed="rId3"/>
          <a:stretch>
            <a:fillRect/>
          </a:stretch>
        </p:blipFill>
        <p:spPr>
          <a:xfrm>
            <a:off x="1123950" y="3581794"/>
            <a:ext cx="9944100" cy="1968500"/>
          </a:xfrm>
          <a:prstGeom prst="rect">
            <a:avLst/>
          </a:prstGeom>
        </p:spPr>
      </p:pic>
      <p:pic>
        <p:nvPicPr>
          <p:cNvPr id="20" name="图片 19">
            <a:extLst>
              <a:ext uri="{FF2B5EF4-FFF2-40B4-BE49-F238E27FC236}">
                <a16:creationId xmlns:a16="http://schemas.microsoft.com/office/drawing/2014/main" id="{A0C8E5A7-343E-6A43-BBA6-2ECBB30B958D}"/>
              </a:ext>
            </a:extLst>
          </p:cNvPr>
          <p:cNvPicPr>
            <a:picLocks noChangeAspect="1"/>
          </p:cNvPicPr>
          <p:nvPr/>
        </p:nvPicPr>
        <p:blipFill>
          <a:blip r:embed="rId4"/>
          <a:stretch>
            <a:fillRect/>
          </a:stretch>
        </p:blipFill>
        <p:spPr>
          <a:xfrm>
            <a:off x="3468029" y="1116784"/>
            <a:ext cx="5461000" cy="2222500"/>
          </a:xfrm>
          <a:prstGeom prst="rect">
            <a:avLst/>
          </a:prstGeom>
        </p:spPr>
      </p:pic>
      <p:sp>
        <p:nvSpPr>
          <p:cNvPr id="22" name="文本框 21">
            <a:extLst>
              <a:ext uri="{FF2B5EF4-FFF2-40B4-BE49-F238E27FC236}">
                <a16:creationId xmlns:a16="http://schemas.microsoft.com/office/drawing/2014/main" id="{DC8E41F8-8F23-694E-A988-0F1066C940B8}"/>
              </a:ext>
            </a:extLst>
          </p:cNvPr>
          <p:cNvSpPr txBox="1"/>
          <p:nvPr/>
        </p:nvSpPr>
        <p:spPr>
          <a:xfrm>
            <a:off x="4003102" y="3255404"/>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0000</a:t>
            </a:r>
            <a:r>
              <a:rPr kumimoji="1" lang="zh-CN" altLang="en-US" dirty="0"/>
              <a:t>              </a:t>
            </a:r>
            <a:r>
              <a:rPr kumimoji="1" lang="en-US" altLang="zh-CN" dirty="0"/>
              <a:t>00</a:t>
            </a:r>
            <a:r>
              <a:rPr kumimoji="1" lang="en-US" altLang="zh-CN" dirty="0">
                <a:solidFill>
                  <a:srgbClr val="C00000"/>
                </a:solidFill>
              </a:rPr>
              <a:t>1</a:t>
            </a:r>
            <a:r>
              <a:rPr kumimoji="1" lang="en-US" altLang="zh-CN" dirty="0"/>
              <a:t>0</a:t>
            </a:r>
            <a:endParaRPr kumimoji="1" lang="zh-CN" altLang="en-US" dirty="0"/>
          </a:p>
        </p:txBody>
      </p:sp>
      <p:sp>
        <p:nvSpPr>
          <p:cNvPr id="23" name="文本框 22">
            <a:extLst>
              <a:ext uri="{FF2B5EF4-FFF2-40B4-BE49-F238E27FC236}">
                <a16:creationId xmlns:a16="http://schemas.microsoft.com/office/drawing/2014/main" id="{4D9933EA-EA94-2D46-B385-190991031779}"/>
              </a:ext>
            </a:extLst>
          </p:cNvPr>
          <p:cNvSpPr txBox="1"/>
          <p:nvPr/>
        </p:nvSpPr>
        <p:spPr>
          <a:xfrm>
            <a:off x="4045031" y="1788564"/>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000</a:t>
            </a:r>
            <a:r>
              <a:rPr kumimoji="1" lang="en-US" altLang="zh-CN" dirty="0">
                <a:solidFill>
                  <a:srgbClr val="C00000"/>
                </a:solidFill>
              </a:rPr>
              <a:t>1</a:t>
            </a:r>
            <a:r>
              <a:rPr kumimoji="1" lang="zh-CN" altLang="en-US" dirty="0"/>
              <a:t>              </a:t>
            </a:r>
            <a:r>
              <a:rPr kumimoji="1" lang="en-US" altLang="zh-CN" dirty="0"/>
              <a:t>0000</a:t>
            </a:r>
            <a:endParaRPr kumimoji="1" lang="zh-CN" altLang="en-US" dirty="0"/>
          </a:p>
        </p:txBody>
      </p:sp>
      <p:pic>
        <p:nvPicPr>
          <p:cNvPr id="24" name="图片 23">
            <a:extLst>
              <a:ext uri="{FF2B5EF4-FFF2-40B4-BE49-F238E27FC236}">
                <a16:creationId xmlns:a16="http://schemas.microsoft.com/office/drawing/2014/main" id="{DB2E4158-1AE5-4F43-B708-44009324F073}"/>
              </a:ext>
            </a:extLst>
          </p:cNvPr>
          <p:cNvPicPr>
            <a:picLocks noChangeAspect="1"/>
          </p:cNvPicPr>
          <p:nvPr/>
        </p:nvPicPr>
        <p:blipFill>
          <a:blip r:embed="rId5"/>
          <a:stretch>
            <a:fillRect/>
          </a:stretch>
        </p:blipFill>
        <p:spPr>
          <a:xfrm>
            <a:off x="956605" y="1559199"/>
            <a:ext cx="1976196" cy="1780085"/>
          </a:xfrm>
          <a:prstGeom prst="rect">
            <a:avLst/>
          </a:prstGeom>
        </p:spPr>
      </p:pic>
      <p:sp>
        <p:nvSpPr>
          <p:cNvPr id="25" name="文本框 24">
            <a:extLst>
              <a:ext uri="{FF2B5EF4-FFF2-40B4-BE49-F238E27FC236}">
                <a16:creationId xmlns:a16="http://schemas.microsoft.com/office/drawing/2014/main" id="{AB365FA4-EC1F-FD40-AA71-3FC0E3772205}"/>
              </a:ext>
            </a:extLst>
          </p:cNvPr>
          <p:cNvSpPr txBox="1"/>
          <p:nvPr/>
        </p:nvSpPr>
        <p:spPr>
          <a:xfrm>
            <a:off x="4045031" y="1779719"/>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a:t>
            </a:r>
            <a:r>
              <a:rPr kumimoji="1" lang="en-US" altLang="zh-CN" dirty="0">
                <a:solidFill>
                  <a:srgbClr val="C00000"/>
                </a:solidFill>
              </a:rPr>
              <a:t>1</a:t>
            </a:r>
            <a:r>
              <a:rPr kumimoji="1" lang="en-US" altLang="zh-CN" dirty="0"/>
              <a:t>0</a:t>
            </a:r>
            <a:r>
              <a:rPr kumimoji="1" lang="zh-CN" altLang="en-US" dirty="0"/>
              <a:t>              </a:t>
            </a:r>
            <a:r>
              <a:rPr kumimoji="1" lang="en-US" altLang="zh-CN" dirty="0"/>
              <a:t>0000</a:t>
            </a:r>
            <a:endParaRPr kumimoji="1" lang="zh-CN" altLang="en-US" dirty="0"/>
          </a:p>
        </p:txBody>
      </p:sp>
      <p:sp>
        <p:nvSpPr>
          <p:cNvPr id="26" name="文本框 25">
            <a:extLst>
              <a:ext uri="{FF2B5EF4-FFF2-40B4-BE49-F238E27FC236}">
                <a16:creationId xmlns:a16="http://schemas.microsoft.com/office/drawing/2014/main" id="{445A0797-5F29-DE4E-8A27-DA4F5B3A45AE}"/>
              </a:ext>
            </a:extLst>
          </p:cNvPr>
          <p:cNvSpPr txBox="1"/>
          <p:nvPr/>
        </p:nvSpPr>
        <p:spPr>
          <a:xfrm>
            <a:off x="4003102" y="3246559"/>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a:t>
            </a:r>
            <a:r>
              <a:rPr kumimoji="1" lang="en-US" altLang="zh-CN" dirty="0">
                <a:solidFill>
                  <a:srgbClr val="C00000"/>
                </a:solidFill>
              </a:rPr>
              <a:t>1</a:t>
            </a:r>
            <a:r>
              <a:rPr kumimoji="1" lang="en-US" altLang="zh-CN" dirty="0"/>
              <a:t>0</a:t>
            </a:r>
            <a:r>
              <a:rPr kumimoji="1" lang="zh-CN" altLang="en-US" dirty="0"/>
              <a:t>              </a:t>
            </a:r>
            <a:r>
              <a:rPr kumimoji="1" lang="en-US" altLang="zh-CN" dirty="0"/>
              <a:t>0000</a:t>
            </a:r>
            <a:endParaRPr kumimoji="1" lang="zh-CN" altLang="en-US" dirty="0"/>
          </a:p>
        </p:txBody>
      </p:sp>
      <p:grpSp>
        <p:nvGrpSpPr>
          <p:cNvPr id="31" name="组合 30">
            <a:extLst>
              <a:ext uri="{FF2B5EF4-FFF2-40B4-BE49-F238E27FC236}">
                <a16:creationId xmlns:a16="http://schemas.microsoft.com/office/drawing/2014/main" id="{E67450BD-F915-9443-A677-56166E463163}"/>
              </a:ext>
            </a:extLst>
          </p:cNvPr>
          <p:cNvGrpSpPr/>
          <p:nvPr/>
        </p:nvGrpSpPr>
        <p:grpSpPr>
          <a:xfrm>
            <a:off x="3263404" y="3569009"/>
            <a:ext cx="6913910" cy="1981285"/>
            <a:chOff x="3263404" y="3925841"/>
            <a:chExt cx="6913910" cy="1981285"/>
          </a:xfrm>
        </p:grpSpPr>
        <p:sp>
          <p:nvSpPr>
            <p:cNvPr id="15" name="矩形 14">
              <a:extLst>
                <a:ext uri="{FF2B5EF4-FFF2-40B4-BE49-F238E27FC236}">
                  <a16:creationId xmlns:a16="http://schemas.microsoft.com/office/drawing/2014/main" id="{9F60B343-2A27-444D-8798-BCF57B43BCF0}"/>
                </a:ext>
              </a:extLst>
            </p:cNvPr>
            <p:cNvSpPr/>
            <p:nvPr/>
          </p:nvSpPr>
          <p:spPr>
            <a:xfrm>
              <a:off x="3263404" y="4699372"/>
              <a:ext cx="877229" cy="41259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7" name="矩形 26">
              <a:extLst>
                <a:ext uri="{FF2B5EF4-FFF2-40B4-BE49-F238E27FC236}">
                  <a16:creationId xmlns:a16="http://schemas.microsoft.com/office/drawing/2014/main" id="{EE9A9A51-94AC-A248-8E04-A8E0E91F94FA}"/>
                </a:ext>
              </a:extLst>
            </p:cNvPr>
            <p:cNvSpPr/>
            <p:nvPr/>
          </p:nvSpPr>
          <p:spPr>
            <a:xfrm>
              <a:off x="7043744" y="3947471"/>
              <a:ext cx="238002" cy="195965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 name="矩形 28">
              <a:extLst>
                <a:ext uri="{FF2B5EF4-FFF2-40B4-BE49-F238E27FC236}">
                  <a16:creationId xmlns:a16="http://schemas.microsoft.com/office/drawing/2014/main" id="{F468C89A-018A-6041-B444-BA2B3865AA71}"/>
                </a:ext>
              </a:extLst>
            </p:cNvPr>
            <p:cNvSpPr/>
            <p:nvPr/>
          </p:nvSpPr>
          <p:spPr>
            <a:xfrm>
              <a:off x="8979697" y="3947471"/>
              <a:ext cx="238002" cy="195965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0" name="矩形 29">
              <a:extLst>
                <a:ext uri="{FF2B5EF4-FFF2-40B4-BE49-F238E27FC236}">
                  <a16:creationId xmlns:a16="http://schemas.microsoft.com/office/drawing/2014/main" id="{FF641CB8-7913-8944-94E0-E2785AD99D54}"/>
                </a:ext>
              </a:extLst>
            </p:cNvPr>
            <p:cNvSpPr/>
            <p:nvPr/>
          </p:nvSpPr>
          <p:spPr>
            <a:xfrm>
              <a:off x="9939312" y="3925841"/>
              <a:ext cx="238002" cy="195965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C34DAFD-74EB-1341-989D-36839E46EC58}"/>
                  </a:ext>
                </a:extLst>
              </p:cNvPr>
              <p:cNvSpPr/>
              <p:nvPr/>
            </p:nvSpPr>
            <p:spPr>
              <a:xfrm>
                <a:off x="1008586" y="5737601"/>
                <a:ext cx="9168728" cy="753989"/>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0010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e>
                    </m:groupChr>
                  </m:oMath>
                </a14:m>
                <a:r>
                  <a:rPr lang="en-US" altLang="zh-CN" sz="3200" dirty="0">
                    <a:ln w="0"/>
                    <a:effectLst>
                      <a:outerShdw blurRad="38100" dist="19050" dir="2700000" algn="tl" rotWithShape="0">
                        <a:schemeClr val="dk1">
                          <a:alpha val="40000"/>
                        </a:schemeClr>
                      </a:outerShdw>
                    </a:effectLst>
                  </a:rPr>
                  <a:t> </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0000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0)</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32" name="矩形 31">
                <a:extLst>
                  <a:ext uri="{FF2B5EF4-FFF2-40B4-BE49-F238E27FC236}">
                    <a16:creationId xmlns:a16="http://schemas.microsoft.com/office/drawing/2014/main" id="{0C34DAFD-74EB-1341-989D-36839E46EC58}"/>
                  </a:ext>
                </a:extLst>
              </p:cNvPr>
              <p:cNvSpPr>
                <a:spLocks noRot="1" noChangeAspect="1" noMove="1" noResize="1" noEditPoints="1" noAdjustHandles="1" noChangeArrowheads="1" noChangeShapeType="1" noTextEdit="1"/>
              </p:cNvSpPr>
              <p:nvPr/>
            </p:nvSpPr>
            <p:spPr>
              <a:xfrm>
                <a:off x="1008586" y="5737601"/>
                <a:ext cx="9168728" cy="753989"/>
              </a:xfrm>
              <a:prstGeom prst="rect">
                <a:avLst/>
              </a:prstGeom>
              <a:blipFill>
                <a:blip r:embed="rId6"/>
                <a:stretch>
                  <a:fillRect l="-1245" t="-3333" r="-1660" b="-56667"/>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DE401634-2B52-A84D-8553-1F8B471D6FF3}"/>
              </a:ext>
            </a:extLst>
          </p:cNvPr>
          <p:cNvSpPr/>
          <p:nvPr/>
        </p:nvSpPr>
        <p:spPr>
          <a:xfrm>
            <a:off x="10582507" y="3339284"/>
            <a:ext cx="825191" cy="1857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8" name="矩形 17">
            <a:extLst>
              <a:ext uri="{FF2B5EF4-FFF2-40B4-BE49-F238E27FC236}">
                <a16:creationId xmlns:a16="http://schemas.microsoft.com/office/drawing/2014/main" id="{56BE6C40-4DC6-0545-9BD5-777564BBCDF1}"/>
              </a:ext>
            </a:extLst>
          </p:cNvPr>
          <p:cNvSpPr/>
          <p:nvPr/>
        </p:nvSpPr>
        <p:spPr>
          <a:xfrm>
            <a:off x="10088669" y="5688011"/>
            <a:ext cx="2048958"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概率为</a:t>
            </a:r>
            <a:r>
              <a:rPr lang="en-US" altLang="zh-CN" sz="3200" b="0" cap="none" spc="0" dirty="0">
                <a:ln w="0"/>
                <a:solidFill>
                  <a:schemeClr val="tx1"/>
                </a:solidFill>
                <a:effectLst>
                  <a:outerShdw blurRad="38100" dist="19050" dir="2700000" algn="tl" rotWithShape="0">
                    <a:schemeClr val="dk1">
                      <a:alpha val="40000"/>
                    </a:schemeClr>
                  </a:outerShdw>
                </a:effectLst>
              </a:rPr>
              <a:t>1</a:t>
            </a:r>
            <a:r>
              <a:rPr lang="zh-CN" altLang="en-US" sz="3200" b="0" cap="none" spc="0" dirty="0">
                <a:ln w="0"/>
                <a:solidFill>
                  <a:schemeClr val="tx1"/>
                </a:solidFill>
                <a:effectLst>
                  <a:outerShdw blurRad="38100" dist="19050" dir="2700000" algn="tl" rotWithShape="0">
                    <a:schemeClr val="dk1">
                      <a:alpha val="40000"/>
                    </a:schemeClr>
                  </a:outerShdw>
                </a:effectLst>
              </a:rPr>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A6A64CF-220C-BA41-BBF0-44DBA3496307}"/>
                  </a:ext>
                </a:extLst>
              </p:cNvPr>
              <p:cNvSpPr/>
              <p:nvPr/>
            </p:nvSpPr>
            <p:spPr>
              <a:xfrm>
                <a:off x="1008586" y="968588"/>
                <a:ext cx="2255554" cy="590611"/>
              </a:xfrm>
              <a:prstGeom prst="rect">
                <a:avLst/>
              </a:prstGeom>
            </p:spPr>
            <p:txBody>
              <a:bodyPr wrap="none">
                <a:spAutoFit/>
              </a:bodyPr>
              <a:lstStyle/>
              <a:p>
                <a:pPr lvl="1">
                  <a:buClr>
                    <a:srgbClr val="D34817">
                      <a:lumMod val="75000"/>
                    </a:srgbClr>
                  </a:buClr>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2</m:t>
                      </m:r>
                      <m:groupChr>
                        <m:groupChrPr>
                          <m:chr m:val="→"/>
                          <m:vertJc m:val="bot"/>
                          <m:ctrlPr>
                            <a:rPr kumimoji="1" lang="en-US" altLang="zh-CN" sz="2400" i="1">
                              <a:latin typeface="Cambria Math" panose="02040503050406030204" pitchFamily="18" charset="0"/>
                            </a:rPr>
                          </m:ctrlPr>
                        </m:groupChrPr>
                        <m:e>
                          <m:r>
                            <m:rPr>
                              <m:brk m:alnAt="2"/>
                            </m:rPr>
                            <a:rPr kumimoji="1" lang="en-US" altLang="zh-CN" sz="2400" i="1">
                              <a:latin typeface="Cambria Math" panose="02040503050406030204" pitchFamily="18" charset="0"/>
                            </a:rPr>
                            <m:t>𝑆</m:t>
                          </m:r>
                        </m:e>
                      </m:groupChr>
                      <m:r>
                        <a:rPr kumimoji="1" lang="en-US" altLang="zh-CN" sz="2400" i="1">
                          <a:latin typeface="Cambria Math" panose="02040503050406030204" pitchFamily="18" charset="0"/>
                        </a:rPr>
                        <m:t>1,</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2,</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9,</m:t>
                      </m:r>
                      <m:r>
                        <a:rPr kumimoji="1" lang="zh-CN" altLang="en-US" sz="2400" i="1">
                          <a:latin typeface="Cambria Math" panose="02040503050406030204" pitchFamily="18" charset="0"/>
                        </a:rPr>
                        <m:t> </m:t>
                      </m:r>
                      <m:r>
                        <m:rPr>
                          <m:sty m:val="p"/>
                        </m:rPr>
                        <a:rPr kumimoji="1" lang="en-US" altLang="zh-CN" sz="2400">
                          <a:latin typeface="Cambria Math" panose="02040503050406030204" pitchFamily="18" charset="0"/>
                        </a:rPr>
                        <m:t>a</m:t>
                      </m:r>
                    </m:oMath>
                  </m:oMathPara>
                </a14:m>
                <a:endParaRPr kumimoji="1" lang="en-US" altLang="zh-CN" sz="2400" dirty="0"/>
              </a:p>
            </p:txBody>
          </p:sp>
        </mc:Choice>
        <mc:Fallback xmlns="">
          <p:sp>
            <p:nvSpPr>
              <p:cNvPr id="3" name="矩形 2">
                <a:extLst>
                  <a:ext uri="{FF2B5EF4-FFF2-40B4-BE49-F238E27FC236}">
                    <a16:creationId xmlns:a16="http://schemas.microsoft.com/office/drawing/2014/main" id="{6A6A64CF-220C-BA41-BBF0-44DBA3496307}"/>
                  </a:ext>
                </a:extLst>
              </p:cNvPr>
              <p:cNvSpPr>
                <a:spLocks noRot="1" noChangeAspect="1" noMove="1" noResize="1" noEditPoints="1" noAdjustHandles="1" noChangeArrowheads="1" noChangeShapeType="1" noTextEdit="1"/>
              </p:cNvSpPr>
              <p:nvPr/>
            </p:nvSpPr>
            <p:spPr>
              <a:xfrm>
                <a:off x="1008586" y="968588"/>
                <a:ext cx="2255554" cy="590611"/>
              </a:xfrm>
              <a:prstGeom prst="rect">
                <a:avLst/>
              </a:prstGeom>
              <a:blipFill>
                <a:blip r:embed="rId7"/>
                <a:stretch>
                  <a:fillRect b="-4583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F1A29F13-53BF-ED4A-A58B-DB6C89F80F5D}"/>
              </a:ext>
            </a:extLst>
          </p:cNvPr>
          <p:cNvSpPr/>
          <p:nvPr/>
        </p:nvSpPr>
        <p:spPr>
          <a:xfrm>
            <a:off x="6462584" y="3569009"/>
            <a:ext cx="4119923" cy="434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1" name="矩形 20">
            <a:extLst>
              <a:ext uri="{FF2B5EF4-FFF2-40B4-BE49-F238E27FC236}">
                <a16:creationId xmlns:a16="http://schemas.microsoft.com/office/drawing/2014/main" id="{CB8913F0-C2E7-934F-ABBE-7744534964B9}"/>
              </a:ext>
            </a:extLst>
          </p:cNvPr>
          <p:cNvSpPr/>
          <p:nvPr/>
        </p:nvSpPr>
        <p:spPr>
          <a:xfrm>
            <a:off x="6462582" y="4070381"/>
            <a:ext cx="4119923" cy="434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矩形 27">
            <a:extLst>
              <a:ext uri="{FF2B5EF4-FFF2-40B4-BE49-F238E27FC236}">
                <a16:creationId xmlns:a16="http://schemas.microsoft.com/office/drawing/2014/main" id="{6449FA91-96BC-8140-80D0-66D9E8439B9C}"/>
              </a:ext>
            </a:extLst>
          </p:cNvPr>
          <p:cNvSpPr/>
          <p:nvPr/>
        </p:nvSpPr>
        <p:spPr>
          <a:xfrm>
            <a:off x="6462583" y="4553715"/>
            <a:ext cx="4119923" cy="434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3" name="矩形 32">
            <a:extLst>
              <a:ext uri="{FF2B5EF4-FFF2-40B4-BE49-F238E27FC236}">
                <a16:creationId xmlns:a16="http://schemas.microsoft.com/office/drawing/2014/main" id="{AE6B7541-F09E-1C45-9BC1-B68E8CE2A9E4}"/>
              </a:ext>
            </a:extLst>
          </p:cNvPr>
          <p:cNvSpPr/>
          <p:nvPr/>
        </p:nvSpPr>
        <p:spPr>
          <a:xfrm>
            <a:off x="6462584" y="5075851"/>
            <a:ext cx="4119923" cy="434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279457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par>
                          <p:cTn id="23" fill="hold">
                            <p:stCondLst>
                              <p:cond delay="500"/>
                            </p:stCondLst>
                            <p:childTnLst>
                              <p:par>
                                <p:cTn id="24" presetID="5" presetClass="exit" presetSubtype="10" fill="hold" grpId="1" nodeType="afterEffect">
                                  <p:stCondLst>
                                    <p:cond delay="0"/>
                                  </p:stCondLst>
                                  <p:childTnLst>
                                    <p:animEffect transition="out" filter="checkerboard(across)">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grpId="0" nodeType="clickEffect">
                                  <p:stCondLst>
                                    <p:cond delay="0"/>
                                  </p:stCondLst>
                                  <p:childTnLst>
                                    <p:animEffect transition="out" filter="blinds(horizontal)">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linds(horizontal)">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horizontal)">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5" grpId="0"/>
      <p:bldP spid="26" grpId="0"/>
      <p:bldP spid="32" grpId="0"/>
      <p:bldP spid="18" grpId="0"/>
      <p:bldP spid="6" grpId="0" animBg="1"/>
      <p:bldP spid="21" grpId="0" animBg="1"/>
      <p:bldP spid="28"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14</a:t>
            </a:fld>
            <a:endParaRPr lang="zh-CN" altLang="en-US" dirty="0">
              <a:solidFill>
                <a:srgbClr val="464653"/>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800" dirty="0"/>
              <a:t>若输入差分为</a:t>
            </a:r>
            <a:r>
              <a:rPr kumimoji="1" lang="en-US" altLang="zh-CN" sz="2800" dirty="0"/>
              <a:t>(0,</a:t>
            </a:r>
            <a:r>
              <a:rPr kumimoji="1" lang="zh-CN" altLang="en-US" sz="2800" dirty="0"/>
              <a:t> </a:t>
            </a:r>
            <a:r>
              <a:rPr kumimoji="1" lang="en-US" altLang="zh-CN" sz="2800" dirty="0"/>
              <a:t>0,</a:t>
            </a:r>
            <a:r>
              <a:rPr kumimoji="1" lang="zh-CN" altLang="en-US" sz="2800" dirty="0"/>
              <a:t> </a:t>
            </a:r>
            <a:r>
              <a:rPr kumimoji="1" lang="en-US" altLang="zh-CN" sz="2800" dirty="0"/>
              <a:t>0,</a:t>
            </a:r>
            <a:r>
              <a:rPr kumimoji="1" lang="zh-CN" altLang="en-US" sz="2800" dirty="0"/>
              <a:t> </a:t>
            </a:r>
            <a:r>
              <a:rPr kumimoji="1" lang="en-US" altLang="zh-CN" sz="2800" dirty="0"/>
              <a:t>2)</a:t>
            </a:r>
            <a:r>
              <a:rPr kumimoji="1" lang="zh-CN" altLang="en-US" sz="2800" dirty="0"/>
              <a:t>，则</a:t>
            </a:r>
            <a:r>
              <a:rPr kumimoji="1" lang="en-US" altLang="zh-CN" sz="2800" dirty="0"/>
              <a:t>1</a:t>
            </a:r>
            <a:r>
              <a:rPr kumimoji="1" lang="zh-CN" altLang="en-US" sz="2800" dirty="0"/>
              <a:t>轮之后输出差分的截断形式为（）</a:t>
            </a:r>
            <a:endParaRPr kumimoji="1" lang="en-US" altLang="zh-CN" sz="2800" dirty="0"/>
          </a:p>
        </p:txBody>
      </p:sp>
      <p:sp>
        <p:nvSpPr>
          <p:cNvPr id="7" name="文本框 6"/>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800" dirty="0"/>
              <a:t>(000</a:t>
            </a:r>
            <a:r>
              <a:rPr kumimoji="1" lang="zh-CN" altLang="en-US" sz="2800" dirty="0"/>
              <a:t>*</a:t>
            </a:r>
            <a:r>
              <a:rPr kumimoji="1" lang="en-US" altLang="zh-CN" sz="2800" dirty="0"/>
              <a:t>,</a:t>
            </a:r>
            <a:r>
              <a:rPr kumimoji="1" lang="zh-CN" altLang="en-US" sz="2800" dirty="0"/>
              <a:t> </a:t>
            </a:r>
            <a:r>
              <a:rPr kumimoji="1" lang="en-US" altLang="zh-CN" sz="2800" dirty="0"/>
              <a:t>0000,</a:t>
            </a:r>
            <a:r>
              <a:rPr kumimoji="1" lang="zh-CN" altLang="en-US" sz="2800" dirty="0"/>
              <a:t> </a:t>
            </a:r>
            <a:r>
              <a:rPr kumimoji="1" lang="en-US" altLang="zh-CN" sz="2800" dirty="0"/>
              <a:t>000</a:t>
            </a:r>
            <a:r>
              <a:rPr kumimoji="1" lang="zh-CN" altLang="en-US" sz="2800" dirty="0"/>
              <a:t>*</a:t>
            </a:r>
            <a:r>
              <a:rPr kumimoji="1" lang="en-US" altLang="zh-CN" sz="2800" dirty="0"/>
              <a:t>,</a:t>
            </a:r>
            <a:r>
              <a:rPr kumimoji="1" lang="zh-CN" altLang="en-US" sz="2800" dirty="0"/>
              <a:t> </a:t>
            </a:r>
            <a:r>
              <a:rPr kumimoji="1" lang="en-US" altLang="zh-CN" sz="2800" dirty="0"/>
              <a:t>000</a:t>
            </a:r>
            <a:r>
              <a:rPr kumimoji="1" lang="zh-CN" altLang="en-US" sz="2800" dirty="0"/>
              <a:t>*</a:t>
            </a:r>
            <a:r>
              <a:rPr kumimoji="1" lang="en-US" altLang="zh-CN" sz="2800" dirty="0"/>
              <a:t>)</a:t>
            </a:r>
          </a:p>
        </p:txBody>
      </p:sp>
      <p:sp>
        <p:nvSpPr>
          <p:cNvPr id="8" name="文本框 7"/>
          <p:cNvSpPr txBox="1"/>
          <p:nvPr>
            <p:custDataLst>
              <p:tags r:id="rId4"/>
            </p:custDataLst>
          </p:nvPr>
        </p:nvSpPr>
        <p:spPr>
          <a:xfrm>
            <a:off x="2438400" y="3471863"/>
            <a:ext cx="8534400" cy="642938"/>
          </a:xfrm>
          <a:prstGeom prst="rect">
            <a:avLst/>
          </a:prstGeom>
          <a:noFill/>
        </p:spPr>
        <p:txBody>
          <a:bodyPr vert="horz" rtlCol="0" anchor="ctr" anchorCtr="0">
            <a:noAutofit/>
          </a:bodyPr>
          <a:lstStyle/>
          <a:p>
            <a:r>
              <a:rPr kumimoji="1" lang="en-US" altLang="zh-CN" sz="2800" dirty="0"/>
              <a:t>(</a:t>
            </a:r>
            <a:r>
              <a:rPr kumimoji="1" lang="zh-CN" altLang="en-US" sz="2800" dirty="0"/>
              <a:t>****</a:t>
            </a:r>
            <a:r>
              <a:rPr kumimoji="1" lang="en-US" altLang="zh-CN" sz="2800" dirty="0"/>
              <a:t>,</a:t>
            </a:r>
            <a:r>
              <a:rPr kumimoji="1" lang="zh-CN" altLang="en-US" sz="2800" dirty="0"/>
              <a:t> ****</a:t>
            </a:r>
            <a:r>
              <a:rPr kumimoji="1" lang="en-US" altLang="zh-CN" sz="2800" dirty="0"/>
              <a:t>,</a:t>
            </a:r>
            <a:r>
              <a:rPr kumimoji="1" lang="zh-CN" altLang="en-US" sz="2800" dirty="0"/>
              <a:t> ****</a:t>
            </a:r>
            <a:r>
              <a:rPr kumimoji="1" lang="en-US" altLang="zh-CN" sz="2800" dirty="0"/>
              <a:t>,</a:t>
            </a:r>
            <a:r>
              <a:rPr kumimoji="1" lang="zh-CN" altLang="en-US" sz="2800" dirty="0"/>
              <a:t> ****</a:t>
            </a:r>
            <a:r>
              <a:rPr kumimoji="1" lang="en-US" altLang="zh-CN" sz="2800" dirty="0"/>
              <a:t>)</a:t>
            </a:r>
          </a:p>
        </p:txBody>
      </p:sp>
      <p:sp>
        <p:nvSpPr>
          <p:cNvPr id="9" name="文本框 8"/>
          <p:cNvSpPr txBox="1"/>
          <p:nvPr>
            <p:custDataLst>
              <p:tags r:id="rId5"/>
            </p:custDataLst>
          </p:nvPr>
        </p:nvSpPr>
        <p:spPr>
          <a:xfrm>
            <a:off x="2438400" y="4157663"/>
            <a:ext cx="8534400" cy="642938"/>
          </a:xfrm>
          <a:prstGeom prst="rect">
            <a:avLst/>
          </a:prstGeom>
          <a:noFill/>
        </p:spPr>
        <p:txBody>
          <a:bodyPr vert="horz" rtlCol="0" anchor="ctr" anchorCtr="0">
            <a:noAutofit/>
          </a:bodyPr>
          <a:lstStyle/>
          <a:p>
            <a:r>
              <a:rPr kumimoji="1" lang="en-US" altLang="zh-CN" sz="2800" dirty="0"/>
              <a:t>(010</a:t>
            </a:r>
            <a:r>
              <a:rPr kumimoji="1" lang="zh-CN" altLang="en-US" sz="2800" dirty="0"/>
              <a:t>*</a:t>
            </a:r>
            <a:r>
              <a:rPr kumimoji="1" lang="en-US" altLang="zh-CN" sz="2800" dirty="0"/>
              <a:t>,</a:t>
            </a:r>
            <a:r>
              <a:rPr kumimoji="1" lang="zh-CN" altLang="en-US" sz="2800" dirty="0"/>
              <a:t> </a:t>
            </a:r>
            <a:r>
              <a:rPr kumimoji="1" lang="en-US" altLang="zh-CN" sz="2800" dirty="0"/>
              <a:t>010</a:t>
            </a:r>
            <a:r>
              <a:rPr kumimoji="1" lang="zh-CN" altLang="en-US" sz="2800" dirty="0"/>
              <a:t>*</a:t>
            </a:r>
            <a:r>
              <a:rPr kumimoji="1" lang="en-US" altLang="zh-CN" sz="2800" dirty="0"/>
              <a:t>,010</a:t>
            </a:r>
            <a:r>
              <a:rPr kumimoji="1" lang="zh-CN" altLang="en-US" sz="2800" dirty="0"/>
              <a:t>*</a:t>
            </a:r>
            <a:r>
              <a:rPr kumimoji="1" lang="en-US" altLang="zh-CN" sz="2800" dirty="0"/>
              <a:t>,</a:t>
            </a:r>
            <a:r>
              <a:rPr kumimoji="1" lang="zh-CN" altLang="en-US" sz="2800" dirty="0"/>
              <a:t> </a:t>
            </a:r>
            <a:r>
              <a:rPr kumimoji="1" lang="en-US" altLang="zh-CN" sz="2800" dirty="0"/>
              <a:t>000</a:t>
            </a:r>
            <a:r>
              <a:rPr kumimoji="1" lang="zh-CN" altLang="en-US" sz="2800" dirty="0"/>
              <a:t>*</a:t>
            </a:r>
            <a:r>
              <a:rPr kumimoji="1" lang="en-US" altLang="zh-CN" sz="2800" dirty="0"/>
              <a:t>)</a:t>
            </a:r>
          </a:p>
        </p:txBody>
      </p:sp>
      <p:sp>
        <p:nvSpPr>
          <p:cNvPr id="10" name="文本框 9"/>
          <p:cNvSpPr txBox="1"/>
          <p:nvPr>
            <p:custDataLst>
              <p:tags r:id="rId6"/>
            </p:custDataLst>
          </p:nvPr>
        </p:nvSpPr>
        <p:spPr>
          <a:xfrm>
            <a:off x="2438400" y="4843463"/>
            <a:ext cx="8534400" cy="642938"/>
          </a:xfrm>
          <a:prstGeom prst="rect">
            <a:avLst/>
          </a:prstGeom>
          <a:noFill/>
        </p:spPr>
        <p:txBody>
          <a:bodyPr vert="horz" rtlCol="0" anchor="ctr" anchorCtr="0">
            <a:noAutofit/>
          </a:bodyPr>
          <a:lstStyle/>
          <a:p>
            <a:r>
              <a:rPr kumimoji="1" lang="en-US" altLang="zh-CN" sz="2800" dirty="0"/>
              <a:t>(</a:t>
            </a:r>
            <a:r>
              <a:rPr kumimoji="1" lang="zh-CN" altLang="en-US" sz="2800" dirty="0"/>
              <a:t>*</a:t>
            </a:r>
            <a:r>
              <a:rPr kumimoji="1" lang="en-US" altLang="zh-CN" sz="2800" dirty="0"/>
              <a:t>00</a:t>
            </a:r>
            <a:r>
              <a:rPr kumimoji="1" lang="zh-CN" altLang="en-US" sz="2800" dirty="0"/>
              <a:t>*</a:t>
            </a:r>
            <a:r>
              <a:rPr kumimoji="1" lang="en-US" altLang="zh-CN" sz="2800" dirty="0"/>
              <a:t>,</a:t>
            </a:r>
            <a:r>
              <a:rPr kumimoji="1" lang="zh-CN" altLang="en-US" sz="2800" dirty="0"/>
              <a:t> </a:t>
            </a:r>
            <a:r>
              <a:rPr kumimoji="1" lang="en-US" altLang="zh-CN" sz="2800" dirty="0"/>
              <a:t>0000,</a:t>
            </a:r>
            <a:r>
              <a:rPr kumimoji="1" lang="zh-CN" altLang="en-US" sz="2800" dirty="0"/>
              <a:t> </a:t>
            </a:r>
            <a:r>
              <a:rPr kumimoji="1" lang="en-US" altLang="zh-CN" sz="2800" dirty="0"/>
              <a:t>000</a:t>
            </a:r>
            <a:r>
              <a:rPr kumimoji="1" lang="zh-CN" altLang="en-US" sz="2800" dirty="0"/>
              <a:t>*</a:t>
            </a:r>
            <a:r>
              <a:rPr kumimoji="1" lang="en-US" altLang="zh-CN" sz="2800" dirty="0"/>
              <a:t>,</a:t>
            </a:r>
            <a:r>
              <a:rPr kumimoji="1" lang="zh-CN" altLang="en-US" sz="2800" dirty="0"/>
              <a:t> </a:t>
            </a:r>
            <a:r>
              <a:rPr kumimoji="1" lang="en-US" altLang="zh-CN" sz="2800" dirty="0"/>
              <a:t>000</a:t>
            </a:r>
            <a:r>
              <a:rPr kumimoji="1" lang="zh-CN" altLang="en-US" sz="2800" dirty="0"/>
              <a:t>*</a:t>
            </a:r>
            <a:r>
              <a:rPr kumimoji="1" lang="en-US" altLang="zh-CN" sz="2800" dirty="0"/>
              <a:t>)</a:t>
            </a:r>
          </a:p>
        </p:txBody>
      </p:sp>
      <p:sp>
        <p:nvSpPr>
          <p:cNvPr id="11" name="椭圆 10"/>
          <p:cNvSpPr>
            <a:spLocks noChangeAspect="1"/>
          </p:cNvSpPr>
          <p:nvPr>
            <p:custDataLst>
              <p:tags r:id="rId7"/>
            </p:custDataLst>
          </p:nvPr>
        </p:nvSpPr>
        <p:spPr>
          <a:xfrm>
            <a:off x="1571625" y="2850356"/>
            <a:ext cx="514350" cy="514350"/>
          </a:xfrm>
          <a:prstGeom prst="ellipse">
            <a:avLst/>
          </a:prstGeom>
          <a:solidFill>
            <a:srgbClr val="00FF00">
              <a:alpha val="21000"/>
            </a:srgbClr>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571625" y="35361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571625" y="42219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571625" y="49077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8915400" y="6215063"/>
            <a:ext cx="1543050" cy="411480"/>
          </a:xfrm>
          <a:prstGeom prst="roundRect">
            <a:avLst/>
          </a:prstGeom>
          <a:solidFill>
            <a:srgbClr val="808080">
              <a:alpha val="21000"/>
            </a:srgbClr>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3" name="图片 22">
            <a:extLst>
              <a:ext uri="{FF2B5EF4-FFF2-40B4-BE49-F238E27FC236}">
                <a16:creationId xmlns:a16="http://schemas.microsoft.com/office/drawing/2014/main" id="{FA139F28-6EE2-41FB-9BBF-BA1780BDCA51}"/>
              </a:ext>
            </a:extLst>
          </p:cNvPr>
          <p:cNvPicPr>
            <a:picLocks noChangeAspect="1"/>
          </p:cNvPicPr>
          <p:nvPr/>
        </p:nvPicPr>
        <p:blipFill rotWithShape="1">
          <a:blip r:embed="rId20"/>
          <a:srcRect t="13689"/>
          <a:stretch/>
        </p:blipFill>
        <p:spPr>
          <a:xfrm>
            <a:off x="6490208" y="2560874"/>
            <a:ext cx="5461000" cy="1918257"/>
          </a:xfrm>
          <a:prstGeom prst="rect">
            <a:avLst/>
          </a:prstGeom>
        </p:spPr>
      </p:pic>
      <p:sp>
        <p:nvSpPr>
          <p:cNvPr id="24" name="文本框 23">
            <a:extLst>
              <a:ext uri="{FF2B5EF4-FFF2-40B4-BE49-F238E27FC236}">
                <a16:creationId xmlns:a16="http://schemas.microsoft.com/office/drawing/2014/main" id="{08CE4655-165F-402A-A25C-0C5E47B5DBE6}"/>
              </a:ext>
            </a:extLst>
          </p:cNvPr>
          <p:cNvSpPr txBox="1"/>
          <p:nvPr/>
        </p:nvSpPr>
        <p:spPr>
          <a:xfrm>
            <a:off x="6986434" y="2263505"/>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0000</a:t>
            </a:r>
            <a:r>
              <a:rPr kumimoji="1" lang="zh-CN" altLang="en-US" dirty="0"/>
              <a:t>              </a:t>
            </a:r>
            <a:r>
              <a:rPr kumimoji="1" lang="en-US" altLang="zh-CN" dirty="0"/>
              <a:t>00</a:t>
            </a:r>
            <a:r>
              <a:rPr kumimoji="1" lang="en-US" altLang="zh-CN" dirty="0">
                <a:solidFill>
                  <a:srgbClr val="C00000"/>
                </a:solidFill>
              </a:rPr>
              <a:t>1</a:t>
            </a:r>
            <a:r>
              <a:rPr kumimoji="1" lang="en-US" altLang="zh-CN" dirty="0"/>
              <a:t>0</a:t>
            </a:r>
            <a:endParaRPr kumimoji="1" lang="zh-CN" altLang="en-US" dirty="0"/>
          </a:p>
        </p:txBody>
      </p:sp>
      <p:sp>
        <p:nvSpPr>
          <p:cNvPr id="25" name="文本框 24">
            <a:extLst>
              <a:ext uri="{FF2B5EF4-FFF2-40B4-BE49-F238E27FC236}">
                <a16:creationId xmlns:a16="http://schemas.microsoft.com/office/drawing/2014/main" id="{554EFF4F-ACEB-4603-AD25-D1B11028EF51}"/>
              </a:ext>
            </a:extLst>
          </p:cNvPr>
          <p:cNvSpPr txBox="1"/>
          <p:nvPr/>
        </p:nvSpPr>
        <p:spPr>
          <a:xfrm>
            <a:off x="6986434" y="2913896"/>
            <a:ext cx="5400982" cy="369332"/>
          </a:xfrm>
          <a:prstGeom prst="rect">
            <a:avLst/>
          </a:prstGeom>
          <a:noFill/>
        </p:spPr>
        <p:txBody>
          <a:bodyPr wrap="square" rtlCol="0">
            <a:spAutoFit/>
          </a:bodyPr>
          <a:lstStyle/>
          <a:p>
            <a:r>
              <a:rPr kumimoji="1" lang="en-US" altLang="zh-CN" dirty="0"/>
              <a:t>0000</a:t>
            </a:r>
            <a:r>
              <a:rPr kumimoji="1" lang="zh-CN" altLang="en-US" dirty="0"/>
              <a:t>              </a:t>
            </a:r>
            <a:r>
              <a:rPr kumimoji="1" lang="en-US" altLang="zh-CN" dirty="0"/>
              <a:t>0000</a:t>
            </a:r>
            <a:r>
              <a:rPr kumimoji="1" lang="zh-CN" altLang="en-US" dirty="0"/>
              <a:t>              </a:t>
            </a:r>
            <a:r>
              <a:rPr kumimoji="1" lang="en-US" altLang="zh-CN" dirty="0"/>
              <a:t>0000</a:t>
            </a:r>
            <a:r>
              <a:rPr kumimoji="1" lang="zh-CN" altLang="en-US" dirty="0"/>
              <a:t>             </a:t>
            </a:r>
            <a:r>
              <a:rPr kumimoji="1" lang="zh-CN" altLang="en-US" dirty="0">
                <a:solidFill>
                  <a:srgbClr val="C00000"/>
                </a:solidFill>
              </a:rPr>
              <a:t> </a:t>
            </a:r>
            <a:r>
              <a:rPr kumimoji="1" lang="en-US" altLang="zh-CN" dirty="0">
                <a:solidFill>
                  <a:srgbClr val="C00000"/>
                </a:solidFill>
              </a:rPr>
              <a:t>*</a:t>
            </a:r>
            <a:r>
              <a:rPr kumimoji="1" lang="en-US" altLang="zh-CN" dirty="0"/>
              <a:t>0</a:t>
            </a:r>
            <a:r>
              <a:rPr kumimoji="1" lang="en-US" altLang="zh-CN" dirty="0">
                <a:solidFill>
                  <a:srgbClr val="C00000"/>
                </a:solidFill>
              </a:rPr>
              <a:t>**</a:t>
            </a:r>
            <a:endParaRPr kumimoji="1" lang="zh-CN" altLang="en-US" dirty="0">
              <a:solidFill>
                <a:srgbClr val="C00000"/>
              </a:solidFill>
            </a:endParaRPr>
          </a:p>
        </p:txBody>
      </p:sp>
      <p:sp>
        <p:nvSpPr>
          <p:cNvPr id="26" name="文本框 25">
            <a:extLst>
              <a:ext uri="{FF2B5EF4-FFF2-40B4-BE49-F238E27FC236}">
                <a16:creationId xmlns:a16="http://schemas.microsoft.com/office/drawing/2014/main" id="{11CDF534-08B6-4589-803F-1A9B52231D69}"/>
              </a:ext>
            </a:extLst>
          </p:cNvPr>
          <p:cNvSpPr txBox="1"/>
          <p:nvPr/>
        </p:nvSpPr>
        <p:spPr>
          <a:xfrm>
            <a:off x="7053109" y="4473807"/>
            <a:ext cx="5400982" cy="369332"/>
          </a:xfrm>
          <a:prstGeom prst="rect">
            <a:avLst/>
          </a:prstGeom>
          <a:noFill/>
        </p:spPr>
        <p:txBody>
          <a:bodyPr wrap="square" rtlCol="0">
            <a:spAutoFit/>
          </a:bodyPr>
          <a:lstStyle/>
          <a:p>
            <a:r>
              <a:rPr kumimoji="1" lang="en-US" altLang="zh-CN" dirty="0"/>
              <a:t>000</a:t>
            </a:r>
            <a:r>
              <a:rPr kumimoji="1" lang="en-US" altLang="zh-CN" dirty="0">
                <a:solidFill>
                  <a:srgbClr val="C00000"/>
                </a:solidFill>
              </a:rPr>
              <a:t>*</a:t>
            </a:r>
            <a:r>
              <a:rPr kumimoji="1" lang="zh-CN" altLang="en-US" dirty="0"/>
              <a:t>             </a:t>
            </a:r>
            <a:r>
              <a:rPr kumimoji="1" lang="en-US" altLang="zh-CN" dirty="0"/>
              <a:t>0000</a:t>
            </a:r>
            <a:r>
              <a:rPr kumimoji="1" lang="zh-CN" altLang="en-US" dirty="0"/>
              <a:t>              </a:t>
            </a:r>
            <a:r>
              <a:rPr kumimoji="1" lang="en-US" altLang="zh-CN" dirty="0"/>
              <a:t>000</a:t>
            </a:r>
            <a:r>
              <a:rPr kumimoji="1" lang="en-US" altLang="zh-CN" dirty="0">
                <a:solidFill>
                  <a:srgbClr val="C00000"/>
                </a:solidFill>
              </a:rPr>
              <a:t>*</a:t>
            </a:r>
            <a:r>
              <a:rPr kumimoji="1" lang="zh-CN" altLang="en-US" dirty="0"/>
              <a:t>             </a:t>
            </a:r>
            <a:r>
              <a:rPr kumimoji="1" lang="zh-CN" altLang="en-US" dirty="0">
                <a:solidFill>
                  <a:srgbClr val="C00000"/>
                </a:solidFill>
              </a:rPr>
              <a:t>  </a:t>
            </a:r>
            <a:r>
              <a:rPr kumimoji="1" lang="en-US" altLang="zh-CN" dirty="0"/>
              <a:t>000</a:t>
            </a:r>
            <a:r>
              <a:rPr kumimoji="1" lang="en-US" altLang="zh-CN" dirty="0">
                <a:solidFill>
                  <a:srgbClr val="C00000"/>
                </a:solidFill>
              </a:rPr>
              <a:t>*</a:t>
            </a:r>
            <a:endParaRPr kumimoji="1" lang="zh-CN" altLang="en-US" dirty="0">
              <a:solidFill>
                <a:srgbClr val="C00000"/>
              </a:solidFill>
            </a:endParaRPr>
          </a:p>
        </p:txBody>
      </p:sp>
      <p:grpSp>
        <p:nvGrpSpPr>
          <p:cNvPr id="20" name="组合 19"/>
          <p:cNvGrpSpPr/>
          <p:nvPr>
            <p:custDataLst>
              <p:tags r:id="rId12"/>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7" name="ColorBlock"/>
            <p:cNvSpPr/>
            <p:nvPr>
              <p:custDataLst>
                <p:tags r:id="rId15"/>
              </p:custDataLst>
            </p:nvPr>
          </p:nvSpPr>
          <p:spPr>
            <a:xfrm>
              <a:off x="0" y="0"/>
              <a:ext cx="190500" cy="635000"/>
            </a:xfrm>
            <a:prstGeom prst="rect">
              <a:avLst/>
            </a:prstGeom>
            <a:solidFill>
              <a:srgbClr val="639EF4">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598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AC2130-6C4A-2E43-BB9A-F2F59D92A73E}"/>
              </a:ext>
            </a:extLst>
          </p:cNvPr>
          <p:cNvPicPr>
            <a:picLocks noChangeAspect="1"/>
          </p:cNvPicPr>
          <p:nvPr/>
        </p:nvPicPr>
        <p:blipFill rotWithShape="1">
          <a:blip r:embed="rId3"/>
          <a:srcRect t="13689"/>
          <a:stretch/>
        </p:blipFill>
        <p:spPr>
          <a:xfrm>
            <a:off x="3468029" y="1134584"/>
            <a:ext cx="5461000" cy="1918257"/>
          </a:xfrm>
          <a:prstGeom prst="rect">
            <a:avLst/>
          </a:prstGeom>
        </p:spPr>
      </p:pic>
      <p:sp>
        <p:nvSpPr>
          <p:cNvPr id="2" name="标题 1">
            <a:extLst>
              <a:ext uri="{FF2B5EF4-FFF2-40B4-BE49-F238E27FC236}">
                <a16:creationId xmlns:a16="http://schemas.microsoft.com/office/drawing/2014/main" id="{F1AA6157-3B30-E943-A7C2-CD434CB3268D}"/>
              </a:ext>
            </a:extLst>
          </p:cNvPr>
          <p:cNvSpPr>
            <a:spLocks noGrp="1"/>
          </p:cNvSpPr>
          <p:nvPr>
            <p:ph type="title"/>
          </p:nvPr>
        </p:nvSpPr>
        <p:spPr>
          <a:xfrm>
            <a:off x="914400" y="-97802"/>
            <a:ext cx="10363200" cy="928144"/>
          </a:xfrm>
        </p:spPr>
        <p:txBody>
          <a:bodyPr/>
          <a:lstStyle/>
          <a:p>
            <a:r>
              <a:rPr kumimoji="1" lang="en-US" altLang="zh-CN" dirty="0" err="1"/>
              <a:t>Cipherfour</a:t>
            </a:r>
            <a:r>
              <a:rPr kumimoji="1" lang="zh-CN" altLang="en-US" dirty="0"/>
              <a:t>的二轮截断差分</a:t>
            </a:r>
            <a:r>
              <a:rPr kumimoji="1" lang="en-US" altLang="zh-CN" dirty="0"/>
              <a:t>-1</a:t>
            </a:r>
            <a:endParaRPr kumimoji="1" lang="zh-CN" altLang="en-US" dirty="0"/>
          </a:p>
        </p:txBody>
      </p:sp>
      <p:sp>
        <p:nvSpPr>
          <p:cNvPr id="3" name="内容占位符 2">
            <a:extLst>
              <a:ext uri="{FF2B5EF4-FFF2-40B4-BE49-F238E27FC236}">
                <a16:creationId xmlns:a16="http://schemas.microsoft.com/office/drawing/2014/main" id="{7DFEEBDF-8790-0D49-BE69-656343849722}"/>
              </a:ext>
            </a:extLst>
          </p:cNvPr>
          <p:cNvSpPr>
            <a:spLocks noGrp="1"/>
          </p:cNvSpPr>
          <p:nvPr>
            <p:ph idx="1"/>
          </p:nvPr>
        </p:nvSpPr>
        <p:spPr>
          <a:xfrm>
            <a:off x="914400" y="910310"/>
            <a:ext cx="3150486" cy="4975448"/>
          </a:xfrm>
        </p:spPr>
        <p:txBody>
          <a:bodyPr/>
          <a:lstStyle/>
          <a:p>
            <a:r>
              <a:rPr kumimoji="1" lang="zh-CN" altLang="en-US" dirty="0"/>
              <a:t>在</a:t>
            </a:r>
            <a:r>
              <a:rPr kumimoji="1" lang="en-US" altLang="zh-CN" dirty="0"/>
              <a:t>1</a:t>
            </a:r>
            <a:r>
              <a:rPr kumimoji="1" lang="zh-CN" altLang="en-US" dirty="0"/>
              <a:t>轮</a:t>
            </a:r>
            <a:r>
              <a:rPr kumimoji="1" lang="zh-CN" altLang="en-US" dirty="0">
                <a:solidFill>
                  <a:srgbClr val="C00000"/>
                </a:solidFill>
              </a:rPr>
              <a:t>截断</a:t>
            </a:r>
            <a:r>
              <a:rPr kumimoji="1" lang="zh-CN" altLang="en-US" dirty="0"/>
              <a:t>基础上直接扩展</a:t>
            </a:r>
          </a:p>
        </p:txBody>
      </p:sp>
      <p:sp>
        <p:nvSpPr>
          <p:cNvPr id="4" name="灯片编号占位符 3">
            <a:extLst>
              <a:ext uri="{FF2B5EF4-FFF2-40B4-BE49-F238E27FC236}">
                <a16:creationId xmlns:a16="http://schemas.microsoft.com/office/drawing/2014/main" id="{17D05E86-F9DD-4947-BA70-F875B1268345}"/>
              </a:ext>
            </a:extLst>
          </p:cNvPr>
          <p:cNvSpPr>
            <a:spLocks noGrp="1"/>
          </p:cNvSpPr>
          <p:nvPr>
            <p:ph type="sldNum" sz="quarter" idx="12"/>
          </p:nvPr>
        </p:nvSpPr>
        <p:spPr>
          <a:xfrm>
            <a:off x="11311128" y="5986344"/>
            <a:ext cx="640080" cy="365125"/>
          </a:xfrm>
        </p:spPr>
        <p:txBody>
          <a:bodyPr/>
          <a:lstStyle/>
          <a:p>
            <a:pPr>
              <a:defRPr/>
            </a:pPr>
            <a:fld id="{D2CD09C5-75E1-4379-83E0-879119D51412}" type="slidenum">
              <a:rPr lang="zh-CN" altLang="en-US" smtClean="0">
                <a:solidFill>
                  <a:srgbClr val="464653"/>
                </a:solidFill>
              </a:rPr>
              <a:pPr>
                <a:defRPr/>
              </a:pPr>
              <a:t>15</a:t>
            </a:fld>
            <a:endParaRPr lang="zh-CN" altLang="en-US" dirty="0">
              <a:solidFill>
                <a:srgbClr val="464653"/>
              </a:solidFill>
            </a:endParaRPr>
          </a:p>
        </p:txBody>
      </p:sp>
      <p:sp>
        <p:nvSpPr>
          <p:cNvPr id="6" name="文本框 5">
            <a:extLst>
              <a:ext uri="{FF2B5EF4-FFF2-40B4-BE49-F238E27FC236}">
                <a16:creationId xmlns:a16="http://schemas.microsoft.com/office/drawing/2014/main" id="{4475DC06-94AE-FD4A-B28A-8ABBF13FF241}"/>
              </a:ext>
            </a:extLst>
          </p:cNvPr>
          <p:cNvSpPr txBox="1"/>
          <p:nvPr/>
        </p:nvSpPr>
        <p:spPr>
          <a:xfrm>
            <a:off x="4064886" y="830342"/>
            <a:ext cx="5400982" cy="369332"/>
          </a:xfrm>
          <a:prstGeom prst="rect">
            <a:avLst/>
          </a:prstGeom>
          <a:noFill/>
        </p:spPr>
        <p:txBody>
          <a:bodyPr wrap="square" rtlCol="0">
            <a:spAutoFit/>
          </a:bodyPr>
          <a:lstStyle/>
          <a:p>
            <a:r>
              <a:rPr kumimoji="1" lang="en-US" altLang="zh-CN" dirty="0"/>
              <a:t>00</a:t>
            </a:r>
            <a:r>
              <a:rPr kumimoji="1" lang="zh-CN" altLang="en-US" dirty="0"/>
              <a:t>*</a:t>
            </a:r>
            <a:r>
              <a:rPr kumimoji="1" lang="en-US" altLang="zh-CN" dirty="0"/>
              <a:t>0</a:t>
            </a:r>
            <a:r>
              <a:rPr kumimoji="1" lang="zh-CN" altLang="en-US" dirty="0"/>
              <a:t>             </a:t>
            </a:r>
            <a:r>
              <a:rPr kumimoji="1" lang="zh-CN" altLang="en-US" dirty="0">
                <a:solidFill>
                  <a:srgbClr val="C00000"/>
                </a:solidFill>
              </a:rPr>
              <a:t> </a:t>
            </a:r>
            <a:r>
              <a:rPr kumimoji="1" lang="en-US" altLang="zh-CN" dirty="0">
                <a:solidFill>
                  <a:srgbClr val="C00000"/>
                </a:solidFill>
              </a:rPr>
              <a:t>0000</a:t>
            </a:r>
            <a:r>
              <a:rPr kumimoji="1" lang="zh-CN" altLang="en-US" dirty="0">
                <a:solidFill>
                  <a:srgbClr val="C00000"/>
                </a:solidFill>
              </a:rPr>
              <a:t>              </a:t>
            </a:r>
            <a:r>
              <a:rPr kumimoji="1" lang="en-US" altLang="zh-CN" dirty="0"/>
              <a:t>00</a:t>
            </a:r>
            <a:r>
              <a:rPr kumimoji="1" lang="zh-CN" altLang="en-US" dirty="0"/>
              <a:t>*</a:t>
            </a:r>
            <a:r>
              <a:rPr kumimoji="1" lang="en-US" altLang="zh-CN" dirty="0"/>
              <a:t>0</a:t>
            </a:r>
            <a:r>
              <a:rPr kumimoji="1" lang="zh-CN" altLang="en-US" dirty="0"/>
              <a:t>            </a:t>
            </a:r>
            <a:r>
              <a:rPr kumimoji="1" lang="en-US" altLang="zh-CN" dirty="0"/>
              <a:t>00</a:t>
            </a:r>
            <a:r>
              <a:rPr kumimoji="1" lang="zh-CN" altLang="en-US" dirty="0"/>
              <a:t>*</a:t>
            </a:r>
            <a:r>
              <a:rPr kumimoji="1" lang="en-US" altLang="zh-CN" dirty="0"/>
              <a:t>0</a:t>
            </a:r>
            <a:endParaRPr kumimoji="1" lang="zh-CN" altLang="en-US" dirty="0"/>
          </a:p>
        </p:txBody>
      </p:sp>
      <p:sp>
        <p:nvSpPr>
          <p:cNvPr id="7" name="文本框 6">
            <a:extLst>
              <a:ext uri="{FF2B5EF4-FFF2-40B4-BE49-F238E27FC236}">
                <a16:creationId xmlns:a16="http://schemas.microsoft.com/office/drawing/2014/main" id="{C1394D5C-481E-DD40-9627-FE7582C74612}"/>
              </a:ext>
            </a:extLst>
          </p:cNvPr>
          <p:cNvSpPr txBox="1"/>
          <p:nvPr/>
        </p:nvSpPr>
        <p:spPr>
          <a:xfrm>
            <a:off x="4064886" y="2988718"/>
            <a:ext cx="5400982" cy="369332"/>
          </a:xfrm>
          <a:prstGeom prst="rect">
            <a:avLst/>
          </a:prstGeom>
          <a:noFill/>
        </p:spPr>
        <p:txBody>
          <a:bodyPr wrap="square" rtlCol="0">
            <a:spAutoFit/>
          </a:bodyPr>
          <a:lstStyle/>
          <a:p>
            <a:r>
              <a:rPr kumimoji="1" lang="zh-CN" altLang="en-US" dirty="0"/>
              <a:t>*</a:t>
            </a:r>
            <a:r>
              <a:rPr kumimoji="1" lang="en-US" altLang="zh-CN" dirty="0"/>
              <a:t>0</a:t>
            </a:r>
            <a:r>
              <a:rPr kumimoji="1" lang="zh-CN" altLang="en-US" dirty="0"/>
              <a:t>**              *</a:t>
            </a:r>
            <a:r>
              <a:rPr kumimoji="1" lang="en-US" altLang="zh-CN" dirty="0"/>
              <a:t>0</a:t>
            </a:r>
            <a:r>
              <a:rPr kumimoji="1" lang="zh-CN" altLang="en-US" dirty="0"/>
              <a:t>**</a:t>
            </a:r>
            <a:r>
              <a:rPr kumimoji="1" lang="zh-CN" altLang="en-US" dirty="0">
                <a:solidFill>
                  <a:srgbClr val="C00000"/>
                </a:solidFill>
              </a:rPr>
              <a:t>              </a:t>
            </a:r>
            <a:r>
              <a:rPr kumimoji="1" lang="zh-CN" altLang="en-US" dirty="0"/>
              <a:t>*</a:t>
            </a:r>
            <a:r>
              <a:rPr kumimoji="1" lang="en-US" altLang="zh-CN" dirty="0"/>
              <a:t>0</a:t>
            </a:r>
            <a:r>
              <a:rPr kumimoji="1" lang="zh-CN" altLang="en-US" dirty="0"/>
              <a:t>**              *</a:t>
            </a:r>
            <a:r>
              <a:rPr kumimoji="1" lang="en-US" altLang="zh-CN" dirty="0"/>
              <a:t>0</a:t>
            </a:r>
            <a:r>
              <a:rPr kumimoji="1" lang="zh-CN" altLang="en-US" dirty="0"/>
              <a:t>**</a:t>
            </a: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F3CDB537-C522-9C4F-A874-66A78A6178C8}"/>
                  </a:ext>
                </a:extLst>
              </p:cNvPr>
              <p:cNvSpPr/>
              <p:nvPr/>
            </p:nvSpPr>
            <p:spPr>
              <a:xfrm>
                <a:off x="321928" y="5223633"/>
                <a:ext cx="12174551" cy="671209"/>
              </a:xfrm>
              <a:prstGeom prst="rect">
                <a:avLst/>
              </a:prstGeom>
            </p:spPr>
            <p:txBody>
              <a:bodyPr wrap="none">
                <a:spAutoFit/>
              </a:bodyPr>
              <a:lstStyle/>
              <a:p>
                <a:r>
                  <a:rPr lang="en-US" altLang="zh-CN" sz="2800" dirty="0">
                    <a:ln w="0"/>
                    <a:effectLst>
                      <a:outerShdw blurRad="38100" dist="19050" dir="2700000" algn="tl" rotWithShape="0">
                        <a:schemeClr val="dk1">
                          <a:alpha val="40000"/>
                        </a:schemeClr>
                      </a:outerShdw>
                    </a:effectLst>
                  </a:rPr>
                  <a:t>(0000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0000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0010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0000) </a:t>
                </a:r>
                <a14:m>
                  <m:oMath xmlns:m="http://schemas.openxmlformats.org/officeDocument/2006/math">
                    <m:groupChr>
                      <m:groupChrPr>
                        <m:chr m:val="→"/>
                        <m:vertJc m:val="bot"/>
                        <m:ctrlPr>
                          <a:rPr lang="en-US" altLang="zh-CN" sz="2800" i="1">
                            <a:ln w="0"/>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en-US" altLang="zh-CN" sz="2800" i="1">
                            <a:ln w="0"/>
                            <a:effectLst>
                              <a:outerShdw blurRad="38100" dist="19050" dir="2700000" algn="tl" rotWithShape="0">
                                <a:schemeClr val="dk1">
                                  <a:alpha val="40000"/>
                                </a:schemeClr>
                              </a:outerShdw>
                            </a:effectLst>
                            <a:latin typeface="Cambria Math" panose="02040503050406030204" pitchFamily="18" charset="0"/>
                          </a:rPr>
                          <m:t>𝑅</m:t>
                        </m:r>
                      </m:e>
                    </m:groupChr>
                  </m:oMath>
                </a14:m>
                <a:r>
                  <a:rPr lang="en-US" altLang="zh-CN" sz="2800" dirty="0">
                    <a:ln w="0"/>
                    <a:effectLst>
                      <a:outerShdw blurRad="38100" dist="19050" dir="2700000" algn="tl" rotWithShape="0">
                        <a:schemeClr val="dk1">
                          <a:alpha val="40000"/>
                        </a:schemeClr>
                      </a:outerShdw>
                    </a:effectLst>
                  </a:rPr>
                  <a:t> (00</a:t>
                </a:r>
                <a:r>
                  <a:rPr lang="zh-CN" altLang="en-US" sz="2800" dirty="0">
                    <a:ln w="0"/>
                    <a:effectLst>
                      <a:outerShdw blurRad="38100" dist="19050" dir="2700000" algn="tl" rotWithShape="0">
                        <a:schemeClr val="dk1">
                          <a:alpha val="40000"/>
                        </a:schemeClr>
                      </a:outerShdw>
                    </a:effectLst>
                  </a:rPr>
                  <a:t>*</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0000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a:t>
                </a:r>
                <a:r>
                  <a:rPr lang="zh-CN" altLang="en-US" sz="2800" dirty="0">
                    <a:ln w="0"/>
                    <a:effectLst>
                      <a:outerShdw blurRad="38100" dist="19050" dir="2700000" algn="tl" rotWithShape="0">
                        <a:schemeClr val="dk1">
                          <a:alpha val="40000"/>
                        </a:schemeClr>
                      </a:outerShdw>
                    </a:effectLst>
                  </a:rPr>
                  <a:t>*</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00</a:t>
                </a:r>
                <a:r>
                  <a:rPr lang="zh-CN" altLang="en-US" sz="2800" dirty="0">
                    <a:ln w="0"/>
                    <a:effectLst>
                      <a:outerShdw blurRad="38100" dist="19050" dir="2700000" algn="tl" rotWithShape="0">
                        <a:schemeClr val="dk1">
                          <a:alpha val="40000"/>
                        </a:schemeClr>
                      </a:outerShdw>
                    </a:effectLst>
                  </a:rPr>
                  <a:t>*</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sz="2800" i="1">
                            <a:ln w="0"/>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zh-CN" altLang="en-US" sz="2800" i="1">
                            <a:ln w="0"/>
                            <a:effectLst>
                              <a:outerShdw blurRad="38100" dist="19050" dir="2700000" algn="tl" rotWithShape="0">
                                <a:schemeClr val="dk1">
                                  <a:alpha val="40000"/>
                                </a:schemeClr>
                              </a:outerShdw>
                            </a:effectLst>
                            <a:latin typeface="Cambria Math" panose="02040503050406030204" pitchFamily="18" charset="0"/>
                          </a:rPr>
                          <m:t> </m:t>
                        </m:r>
                        <m:r>
                          <a:rPr lang="zh-CN" altLang="en-US" sz="2800" i="1">
                            <a:ln w="0"/>
                            <a:effectLst>
                              <a:outerShdw blurRad="38100" dist="19050" dir="2700000" algn="tl" rotWithShape="0">
                                <a:schemeClr val="dk1">
                                  <a:alpha val="40000"/>
                                </a:schemeClr>
                              </a:outerShdw>
                            </a:effectLst>
                            <a:latin typeface="Cambria Math" panose="02040503050406030204" pitchFamily="18" charset="0"/>
                          </a:rPr>
                          <m:t> </m:t>
                        </m:r>
                        <m:r>
                          <a:rPr lang="en-US" altLang="zh-CN" sz="2800" i="1">
                            <a:ln w="0"/>
                            <a:effectLst>
                              <a:outerShdw blurRad="38100" dist="19050" dir="2700000" algn="tl" rotWithShape="0">
                                <a:schemeClr val="dk1">
                                  <a:alpha val="40000"/>
                                </a:schemeClr>
                              </a:outerShdw>
                            </a:effectLst>
                            <a:latin typeface="Cambria Math" panose="02040503050406030204" pitchFamily="18" charset="0"/>
                          </a:rPr>
                          <m:t>𝑅</m:t>
                        </m:r>
                        <m:r>
                          <m:rPr>
                            <m:brk m:alnAt="2"/>
                          </m:rPr>
                          <a:rPr lang="zh-CN" altLang="en-US" sz="2800" i="1">
                            <a:ln w="0"/>
                            <a:effectLst>
                              <a:outerShdw blurRad="38100" dist="19050" dir="2700000" algn="tl" rotWithShape="0">
                                <a:schemeClr val="dk1">
                                  <a:alpha val="40000"/>
                                </a:schemeClr>
                              </a:outerShdw>
                            </a:effectLst>
                            <a:latin typeface="Cambria Math" panose="02040503050406030204" pitchFamily="18" charset="0"/>
                          </a:rPr>
                          <m:t> </m:t>
                        </m:r>
                        <m:r>
                          <a:rPr lang="zh-CN" altLang="en-US" sz="2800" i="1">
                            <a:ln w="0"/>
                            <a:effectLst>
                              <a:outerShdw blurRad="38100" dist="19050" dir="2700000" algn="tl" rotWithShape="0">
                                <a:schemeClr val="dk1">
                                  <a:alpha val="40000"/>
                                </a:schemeClr>
                              </a:outerShdw>
                            </a:effectLst>
                            <a:latin typeface="Cambria Math" panose="02040503050406030204" pitchFamily="18" charset="0"/>
                          </a:rPr>
                          <m:t> </m:t>
                        </m:r>
                      </m:e>
                    </m:groupChr>
                  </m:oMath>
                </a14:m>
                <a:r>
                  <a:rPr lang="en-US" altLang="zh-CN" sz="2800" dirty="0">
                    <a:ln w="0"/>
                    <a:effectLst>
                      <a:outerShdw blurRad="38100" dist="19050" dir="2700000" algn="tl" rotWithShape="0">
                        <a:schemeClr val="dk1">
                          <a:alpha val="40000"/>
                        </a:schemeClr>
                      </a:outerShdw>
                    </a:effectLst>
                  </a:rPr>
                  <a:t> </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a:t>
                </a:r>
                <a:r>
                  <a:rPr lang="zh-CN" altLang="en-US" sz="2800" dirty="0">
                    <a:ln w="0"/>
                    <a:effectLst>
                      <a:outerShdw blurRad="38100" dist="19050" dir="2700000" algn="tl" rotWithShape="0">
                        <a:schemeClr val="dk1">
                          <a:alpha val="40000"/>
                        </a:schemeClr>
                      </a:outerShdw>
                    </a:effectLst>
                  </a:rPr>
                  <a:t>*</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a:t>
                </a:r>
                <a:r>
                  <a:rPr lang="en-US" altLang="zh-CN" sz="2800" dirty="0">
                    <a:ln w="0"/>
                    <a:effectLst>
                      <a:outerShdw blurRad="38100" dist="19050" dir="2700000" algn="tl" rotWithShape="0">
                        <a:schemeClr val="dk1">
                          <a:alpha val="40000"/>
                        </a:schemeClr>
                      </a:outerShdw>
                    </a:effectLst>
                  </a:rPr>
                  <a:t>)</a:t>
                </a:r>
                <a:endParaRPr lang="zh-CN" altLang="en-US" sz="2800" dirty="0"/>
              </a:p>
            </p:txBody>
          </p:sp>
        </mc:Choice>
        <mc:Fallback>
          <p:sp>
            <p:nvSpPr>
              <p:cNvPr id="8" name="矩形 7">
                <a:extLst>
                  <a:ext uri="{FF2B5EF4-FFF2-40B4-BE49-F238E27FC236}">
                    <a16:creationId xmlns:a16="http://schemas.microsoft.com/office/drawing/2014/main" id="{F3CDB537-C522-9C4F-A874-66A78A6178C8}"/>
                  </a:ext>
                </a:extLst>
              </p:cNvPr>
              <p:cNvSpPr>
                <a:spLocks noRot="1" noChangeAspect="1" noMove="1" noResize="1" noEditPoints="1" noAdjustHandles="1" noChangeArrowheads="1" noChangeShapeType="1" noTextEdit="1"/>
              </p:cNvSpPr>
              <p:nvPr/>
            </p:nvSpPr>
            <p:spPr>
              <a:xfrm>
                <a:off x="321928" y="5223633"/>
                <a:ext cx="12174551" cy="671209"/>
              </a:xfrm>
              <a:prstGeom prst="rect">
                <a:avLst/>
              </a:prstGeom>
              <a:blipFill>
                <a:blip r:embed="rId4"/>
                <a:stretch>
                  <a:fillRect l="-1152" r="-300" b="-3000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BD246BC-0D51-3E49-BE71-0A2CF5AC1918}"/>
              </a:ext>
            </a:extLst>
          </p:cNvPr>
          <p:cNvSpPr/>
          <p:nvPr/>
        </p:nvSpPr>
        <p:spPr>
          <a:xfrm>
            <a:off x="1718608" y="5876518"/>
            <a:ext cx="2048958"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概率为</a:t>
            </a:r>
            <a:r>
              <a:rPr lang="en-US" altLang="zh-CN" sz="3200" b="0" cap="none" spc="0" dirty="0">
                <a:ln w="0"/>
                <a:solidFill>
                  <a:schemeClr val="tx1"/>
                </a:solidFill>
                <a:effectLst>
                  <a:outerShdw blurRad="38100" dist="19050" dir="2700000" algn="tl" rotWithShape="0">
                    <a:schemeClr val="dk1">
                      <a:alpha val="40000"/>
                    </a:schemeClr>
                  </a:outerShdw>
                </a:effectLst>
              </a:rPr>
              <a:t>1</a:t>
            </a:r>
            <a:r>
              <a:rPr lang="zh-CN" altLang="en-US" sz="3200" b="0" cap="none" spc="0" dirty="0">
                <a:ln w="0"/>
                <a:solidFill>
                  <a:schemeClr val="tx1"/>
                </a:solidFill>
                <a:effectLst>
                  <a:outerShdw blurRad="38100" dist="19050" dir="2700000" algn="tl" rotWithShape="0">
                    <a:schemeClr val="dk1">
                      <a:alpha val="40000"/>
                    </a:schemeClr>
                  </a:outerShdw>
                </a:effectLst>
              </a:rPr>
              <a:t>！</a:t>
            </a:r>
          </a:p>
        </p:txBody>
      </p:sp>
      <p:pic>
        <p:nvPicPr>
          <p:cNvPr id="11" name="图片 10">
            <a:extLst>
              <a:ext uri="{FF2B5EF4-FFF2-40B4-BE49-F238E27FC236}">
                <a16:creationId xmlns:a16="http://schemas.microsoft.com/office/drawing/2014/main" id="{A7001077-D172-D544-9D1A-6E6B94270E33}"/>
              </a:ext>
            </a:extLst>
          </p:cNvPr>
          <p:cNvPicPr>
            <a:picLocks noChangeAspect="1"/>
          </p:cNvPicPr>
          <p:nvPr/>
        </p:nvPicPr>
        <p:blipFill rotWithShape="1">
          <a:blip r:embed="rId3"/>
          <a:srcRect l="837" t="12925" r="-837" b="-1483"/>
          <a:stretch/>
        </p:blipFill>
        <p:spPr>
          <a:xfrm>
            <a:off x="3561916" y="3277115"/>
            <a:ext cx="5461000" cy="1968190"/>
          </a:xfrm>
          <a:prstGeom prst="rect">
            <a:avLst/>
          </a:prstGeom>
        </p:spPr>
      </p:pic>
      <p:sp>
        <p:nvSpPr>
          <p:cNvPr id="10" name="矩形 9">
            <a:extLst>
              <a:ext uri="{FF2B5EF4-FFF2-40B4-BE49-F238E27FC236}">
                <a16:creationId xmlns:a16="http://schemas.microsoft.com/office/drawing/2014/main" id="{504FDB44-0BF8-6241-8622-8A5A72EE8464}"/>
              </a:ext>
            </a:extLst>
          </p:cNvPr>
          <p:cNvSpPr/>
          <p:nvPr/>
        </p:nvSpPr>
        <p:spPr>
          <a:xfrm>
            <a:off x="8724384" y="3358050"/>
            <a:ext cx="3467616"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还能继续扩展么？</a:t>
            </a:r>
          </a:p>
        </p:txBody>
      </p:sp>
      <p:sp>
        <p:nvSpPr>
          <p:cNvPr id="12" name="矩形 11">
            <a:extLst>
              <a:ext uri="{FF2B5EF4-FFF2-40B4-BE49-F238E27FC236}">
                <a16:creationId xmlns:a16="http://schemas.microsoft.com/office/drawing/2014/main" id="{63B98B2A-7916-1445-9F9F-427B64636B26}"/>
              </a:ext>
            </a:extLst>
          </p:cNvPr>
          <p:cNvSpPr/>
          <p:nvPr/>
        </p:nvSpPr>
        <p:spPr>
          <a:xfrm>
            <a:off x="9678170" y="3829828"/>
            <a:ext cx="1560043" cy="584775"/>
          </a:xfrm>
          <a:prstGeom prst="rect">
            <a:avLst/>
          </a:prstGeom>
          <a:noFill/>
        </p:spPr>
        <p:txBody>
          <a:bodyPr wrap="non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rPr>
              <a:t>WHY</a:t>
            </a:r>
            <a:r>
              <a:rPr lang="zh-CN" altLang="en-US" sz="3200" b="0" cap="none" spc="0" dirty="0">
                <a:ln w="0"/>
                <a:solidFill>
                  <a:schemeClr val="tx1"/>
                </a:solidFill>
                <a:effectLst>
                  <a:outerShdw blurRad="38100" dist="19050" dir="2700000" algn="tl" rotWithShape="0">
                    <a:schemeClr val="dk1">
                      <a:alpha val="40000"/>
                    </a:schemeClr>
                  </a:outerShdw>
                </a:effectLst>
              </a:rPr>
              <a:t>？</a:t>
            </a:r>
          </a:p>
        </p:txBody>
      </p:sp>
      <p:sp>
        <p:nvSpPr>
          <p:cNvPr id="13" name="矩形 12">
            <a:extLst>
              <a:ext uri="{FF2B5EF4-FFF2-40B4-BE49-F238E27FC236}">
                <a16:creationId xmlns:a16="http://schemas.microsoft.com/office/drawing/2014/main" id="{EAF72C71-9926-6844-B281-EE7AFF61716E}"/>
              </a:ext>
            </a:extLst>
          </p:cNvPr>
          <p:cNvSpPr/>
          <p:nvPr/>
        </p:nvSpPr>
        <p:spPr>
          <a:xfrm>
            <a:off x="9214588" y="4427424"/>
            <a:ext cx="2236510"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过早截断！</a:t>
            </a:r>
          </a:p>
        </p:txBody>
      </p:sp>
    </p:spTree>
    <p:extLst>
      <p:ext uri="{BB962C8B-B14F-4D97-AF65-F5344CB8AC3E}">
        <p14:creationId xmlns:p14="http://schemas.microsoft.com/office/powerpoint/2010/main" val="134210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B0A33-297A-034D-BEDE-7D85E92F5CBF}"/>
              </a:ext>
            </a:extLst>
          </p:cNvPr>
          <p:cNvSpPr>
            <a:spLocks noGrp="1"/>
          </p:cNvSpPr>
          <p:nvPr>
            <p:ph type="title"/>
          </p:nvPr>
        </p:nvSpPr>
        <p:spPr/>
        <p:txBody>
          <a:bodyPr/>
          <a:lstStyle/>
          <a:p>
            <a:r>
              <a:rPr kumimoji="1" lang="en-US" altLang="zh-CN" dirty="0" err="1"/>
              <a:t>Cipherfour</a:t>
            </a:r>
            <a:r>
              <a:rPr kumimoji="1" lang="zh-CN" altLang="en-US" dirty="0"/>
              <a:t>的二轮截断差分</a:t>
            </a:r>
            <a:r>
              <a:rPr kumimoji="1" lang="en-US" altLang="zh-CN" dirty="0"/>
              <a:t>-2</a:t>
            </a:r>
            <a:r>
              <a:rPr kumimoji="1" lang="zh-CN" altLang="en-US" dirty="0"/>
              <a:t>（注意级联方式）</a:t>
            </a:r>
          </a:p>
        </p:txBody>
      </p:sp>
      <p:sp>
        <p:nvSpPr>
          <p:cNvPr id="3" name="内容占位符 2">
            <a:extLst>
              <a:ext uri="{FF2B5EF4-FFF2-40B4-BE49-F238E27FC236}">
                <a16:creationId xmlns:a16="http://schemas.microsoft.com/office/drawing/2014/main" id="{3BFE7F5C-F3BB-4D40-A59D-37726FACE36F}"/>
              </a:ext>
            </a:extLst>
          </p:cNvPr>
          <p:cNvSpPr>
            <a:spLocks noGrp="1"/>
          </p:cNvSpPr>
          <p:nvPr>
            <p:ph idx="1"/>
          </p:nvPr>
        </p:nvSpPr>
        <p:spPr/>
        <p:txBody>
          <a:bodyPr/>
          <a:lstStyle/>
          <a:p>
            <a:r>
              <a:rPr kumimoji="1" lang="zh-CN" altLang="en-US" dirty="0"/>
              <a:t>在</a:t>
            </a:r>
            <a:r>
              <a:rPr kumimoji="1" lang="en-US" altLang="zh-CN" dirty="0"/>
              <a:t>1</a:t>
            </a:r>
            <a:r>
              <a:rPr kumimoji="1" lang="zh-CN" altLang="en-US" dirty="0"/>
              <a:t>轮</a:t>
            </a:r>
            <a:r>
              <a:rPr kumimoji="1" lang="zh-CN" altLang="en-US" dirty="0">
                <a:solidFill>
                  <a:srgbClr val="C00000"/>
                </a:solidFill>
              </a:rPr>
              <a:t>差分的所有可能值</a:t>
            </a:r>
            <a:r>
              <a:rPr kumimoji="1" lang="zh-CN" altLang="en-US" dirty="0"/>
              <a:t>上进行扩展</a:t>
            </a:r>
          </a:p>
          <a:p>
            <a:endParaRPr kumimoji="1" lang="zh-CN" altLang="en-US" dirty="0"/>
          </a:p>
        </p:txBody>
      </p:sp>
      <p:sp>
        <p:nvSpPr>
          <p:cNvPr id="4" name="灯片编号占位符 3">
            <a:extLst>
              <a:ext uri="{FF2B5EF4-FFF2-40B4-BE49-F238E27FC236}">
                <a16:creationId xmlns:a16="http://schemas.microsoft.com/office/drawing/2014/main" id="{A5645FB3-7204-FC42-B254-E8A096EFC661}"/>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16</a:t>
            </a:fld>
            <a:endParaRPr lang="zh-CN" altLang="en-US" dirty="0">
              <a:solidFill>
                <a:srgbClr val="464653"/>
              </a:solidFill>
            </a:endParaRPr>
          </a:p>
        </p:txBody>
      </p:sp>
      <p:pic>
        <p:nvPicPr>
          <p:cNvPr id="5" name="图片 4">
            <a:extLst>
              <a:ext uri="{FF2B5EF4-FFF2-40B4-BE49-F238E27FC236}">
                <a16:creationId xmlns:a16="http://schemas.microsoft.com/office/drawing/2014/main" id="{D50DBF77-B9B2-9242-AAD0-8A7FE2FFCAB2}"/>
              </a:ext>
            </a:extLst>
          </p:cNvPr>
          <p:cNvPicPr>
            <a:picLocks noChangeAspect="1"/>
          </p:cNvPicPr>
          <p:nvPr/>
        </p:nvPicPr>
        <p:blipFill>
          <a:blip r:embed="rId3"/>
          <a:stretch>
            <a:fillRect/>
          </a:stretch>
        </p:blipFill>
        <p:spPr>
          <a:xfrm>
            <a:off x="845634" y="1666652"/>
            <a:ext cx="10431966" cy="2238824"/>
          </a:xfrm>
          <a:prstGeom prst="rect">
            <a:avLst/>
          </a:prstGeom>
        </p:spPr>
      </p:pic>
      <p:pic>
        <p:nvPicPr>
          <p:cNvPr id="6" name="图片 5">
            <a:extLst>
              <a:ext uri="{FF2B5EF4-FFF2-40B4-BE49-F238E27FC236}">
                <a16:creationId xmlns:a16="http://schemas.microsoft.com/office/drawing/2014/main" id="{D3ADED78-7285-7846-AF87-3D60C29C452F}"/>
              </a:ext>
            </a:extLst>
          </p:cNvPr>
          <p:cNvPicPr>
            <a:picLocks noChangeAspect="1"/>
          </p:cNvPicPr>
          <p:nvPr/>
        </p:nvPicPr>
        <p:blipFill>
          <a:blip r:embed="rId4"/>
          <a:stretch>
            <a:fillRect/>
          </a:stretch>
        </p:blipFill>
        <p:spPr>
          <a:xfrm>
            <a:off x="914400" y="3905476"/>
            <a:ext cx="10604500" cy="2070100"/>
          </a:xfrm>
          <a:prstGeom prst="rect">
            <a:avLst/>
          </a:prstGeom>
        </p:spPr>
      </p:pic>
      <p:grpSp>
        <p:nvGrpSpPr>
          <p:cNvPr id="12" name="组合 11">
            <a:extLst>
              <a:ext uri="{FF2B5EF4-FFF2-40B4-BE49-F238E27FC236}">
                <a16:creationId xmlns:a16="http://schemas.microsoft.com/office/drawing/2014/main" id="{8C018823-4AC6-C543-8C04-B68DF22F252F}"/>
              </a:ext>
            </a:extLst>
          </p:cNvPr>
          <p:cNvGrpSpPr/>
          <p:nvPr/>
        </p:nvGrpSpPr>
        <p:grpSpPr>
          <a:xfrm>
            <a:off x="6980663" y="1763441"/>
            <a:ext cx="3721100" cy="2142035"/>
            <a:chOff x="6969512" y="1293541"/>
            <a:chExt cx="3721100" cy="2142035"/>
          </a:xfrm>
        </p:grpSpPr>
        <p:sp>
          <p:nvSpPr>
            <p:cNvPr id="7" name="矩形 6">
              <a:extLst>
                <a:ext uri="{FF2B5EF4-FFF2-40B4-BE49-F238E27FC236}">
                  <a16:creationId xmlns:a16="http://schemas.microsoft.com/office/drawing/2014/main" id="{49E025E0-537D-2440-85DF-756CAFDEC50D}"/>
                </a:ext>
              </a:extLst>
            </p:cNvPr>
            <p:cNvSpPr/>
            <p:nvPr/>
          </p:nvSpPr>
          <p:spPr>
            <a:xfrm>
              <a:off x="6969512" y="1293541"/>
              <a:ext cx="211873" cy="214203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矩形 7">
              <a:extLst>
                <a:ext uri="{FF2B5EF4-FFF2-40B4-BE49-F238E27FC236}">
                  <a16:creationId xmlns:a16="http://schemas.microsoft.com/office/drawing/2014/main" id="{8F46CE3F-C5B4-E441-B85B-095FF8748E69}"/>
                </a:ext>
              </a:extLst>
            </p:cNvPr>
            <p:cNvSpPr/>
            <p:nvPr/>
          </p:nvSpPr>
          <p:spPr>
            <a:xfrm>
              <a:off x="9279983" y="1293541"/>
              <a:ext cx="234176" cy="214203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 name="矩形 8">
              <a:extLst>
                <a:ext uri="{FF2B5EF4-FFF2-40B4-BE49-F238E27FC236}">
                  <a16:creationId xmlns:a16="http://schemas.microsoft.com/office/drawing/2014/main" id="{1138DCC2-9C2A-5641-BD61-7D2FF3238EDD}"/>
                </a:ext>
              </a:extLst>
            </p:cNvPr>
            <p:cNvSpPr/>
            <p:nvPr/>
          </p:nvSpPr>
          <p:spPr>
            <a:xfrm>
              <a:off x="10478739" y="1293541"/>
              <a:ext cx="211873" cy="214203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矩形 10">
              <a:extLst>
                <a:ext uri="{FF2B5EF4-FFF2-40B4-BE49-F238E27FC236}">
                  <a16:creationId xmlns:a16="http://schemas.microsoft.com/office/drawing/2014/main" id="{FF1DF86B-903D-134B-8A4A-CCB7196F9B41}"/>
                </a:ext>
              </a:extLst>
            </p:cNvPr>
            <p:cNvSpPr/>
            <p:nvPr/>
          </p:nvSpPr>
          <p:spPr>
            <a:xfrm>
              <a:off x="7880505" y="1293541"/>
              <a:ext cx="817446" cy="2142035"/>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9AD43C5-DA56-B04E-9645-CBB164A5781E}"/>
                  </a:ext>
                </a:extLst>
              </p:cNvPr>
              <p:cNvSpPr/>
              <p:nvPr/>
            </p:nvSpPr>
            <p:spPr>
              <a:xfrm>
                <a:off x="240792" y="5968079"/>
                <a:ext cx="9428607" cy="753989"/>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0010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m:rPr>
                            <m:brk m:alnAt="2"/>
                          </m:r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m:rPr>
                            <m:brk m:alnAt="2"/>
                          </m:rP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e>
                    </m:groupChr>
                  </m:oMath>
                </a14:m>
                <a:r>
                  <a:rPr lang="en-US" altLang="zh-CN" sz="3200" dirty="0">
                    <a:ln w="0"/>
                    <a:effectLst>
                      <a:outerShdw blurRad="38100" dist="19050" dir="2700000" algn="tl" rotWithShape="0">
                        <a:schemeClr val="dk1">
                          <a:alpha val="40000"/>
                        </a:schemeClr>
                      </a:outerShdw>
                    </a:effectLst>
                  </a:rPr>
                  <a:t> </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0000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3" name="矩形 12">
                <a:extLst>
                  <a:ext uri="{FF2B5EF4-FFF2-40B4-BE49-F238E27FC236}">
                    <a16:creationId xmlns:a16="http://schemas.microsoft.com/office/drawing/2014/main" id="{B9AD43C5-DA56-B04E-9645-CBB164A5781E}"/>
                  </a:ext>
                </a:extLst>
              </p:cNvPr>
              <p:cNvSpPr>
                <a:spLocks noRot="1" noChangeAspect="1" noMove="1" noResize="1" noEditPoints="1" noAdjustHandles="1" noChangeArrowheads="1" noChangeShapeType="1" noTextEdit="1"/>
              </p:cNvSpPr>
              <p:nvPr/>
            </p:nvSpPr>
            <p:spPr>
              <a:xfrm>
                <a:off x="240792" y="5968079"/>
                <a:ext cx="9428607" cy="753989"/>
              </a:xfrm>
              <a:prstGeom prst="rect">
                <a:avLst/>
              </a:prstGeom>
              <a:blipFill>
                <a:blip r:embed="rId5"/>
                <a:stretch>
                  <a:fillRect l="-1211" t="-3279" r="-1480" b="-27869"/>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69987EF9-C681-A14D-95E7-63C23DDF321F}"/>
              </a:ext>
            </a:extLst>
          </p:cNvPr>
          <p:cNvSpPr/>
          <p:nvPr/>
        </p:nvSpPr>
        <p:spPr>
          <a:xfrm>
            <a:off x="9469942" y="6162960"/>
            <a:ext cx="2048958"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概率为</a:t>
            </a:r>
            <a:r>
              <a:rPr lang="en-US" altLang="zh-CN" sz="3200" b="0" cap="none" spc="0" dirty="0">
                <a:ln w="0"/>
                <a:solidFill>
                  <a:schemeClr val="tx1"/>
                </a:solidFill>
                <a:effectLst>
                  <a:outerShdw blurRad="38100" dist="19050" dir="2700000" algn="tl" rotWithShape="0">
                    <a:schemeClr val="dk1">
                      <a:alpha val="40000"/>
                    </a:schemeClr>
                  </a:outerShdw>
                </a:effectLst>
              </a:rPr>
              <a:t>1</a:t>
            </a:r>
            <a:r>
              <a:rPr lang="zh-CN" altLang="en-US" sz="3200" b="0" cap="none" spc="0" dirty="0">
                <a:ln w="0"/>
                <a:solidFill>
                  <a:schemeClr val="tx1"/>
                </a:solidFill>
                <a:effectLst>
                  <a:outerShdw blurRad="38100" dist="19050" dir="2700000" algn="tl" rotWithShape="0">
                    <a:schemeClr val="dk1">
                      <a:alpha val="40000"/>
                    </a:schemeClr>
                  </a:outerShdw>
                </a:effectLst>
              </a:rPr>
              <a:t>！</a:t>
            </a:r>
          </a:p>
        </p:txBody>
      </p:sp>
      <p:sp>
        <p:nvSpPr>
          <p:cNvPr id="10" name="矩形 9">
            <a:extLst>
              <a:ext uri="{FF2B5EF4-FFF2-40B4-BE49-F238E27FC236}">
                <a16:creationId xmlns:a16="http://schemas.microsoft.com/office/drawing/2014/main" id="{A4A18C10-4EC5-B240-B420-D30C52C23C53}"/>
              </a:ext>
            </a:extLst>
          </p:cNvPr>
          <p:cNvSpPr/>
          <p:nvPr/>
        </p:nvSpPr>
        <p:spPr>
          <a:xfrm>
            <a:off x="9182803" y="3961491"/>
            <a:ext cx="800219" cy="461665"/>
          </a:xfrm>
          <a:prstGeom prst="rect">
            <a:avLst/>
          </a:prstGeom>
          <a:noFill/>
        </p:spPr>
        <p:txBody>
          <a:bodyPr wrap="none" lIns="91440" tIns="45720" rIns="91440" bIns="45720">
            <a:spAutoFit/>
          </a:bodyPr>
          <a:lstStyle/>
          <a:p>
            <a:pPr algn="ctr"/>
            <a:r>
              <a:rPr kumimoji="1" lang="zh-CN" altLang="en-US" sz="2400" b="0" cap="none" spc="0" dirty="0">
                <a:ln w="0"/>
                <a:solidFill>
                  <a:schemeClr val="tx1"/>
                </a:solidFill>
                <a:effectLst>
                  <a:outerShdw blurRad="38100" dist="19050" dir="2700000" algn="tl" rotWithShape="0">
                    <a:schemeClr val="dk1">
                      <a:alpha val="40000"/>
                    </a:schemeClr>
                  </a:outerShdw>
                </a:effectLst>
              </a:rPr>
              <a:t>共性</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7124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EB525-4E2E-7E4C-846E-783878582285}"/>
              </a:ext>
            </a:extLst>
          </p:cNvPr>
          <p:cNvSpPr>
            <a:spLocks noGrp="1"/>
          </p:cNvSpPr>
          <p:nvPr>
            <p:ph type="title"/>
          </p:nvPr>
        </p:nvSpPr>
        <p:spPr/>
        <p:txBody>
          <a:bodyPr/>
          <a:lstStyle/>
          <a:p>
            <a:r>
              <a:rPr kumimoji="1" lang="en-US" altLang="zh-CN" dirty="0" err="1"/>
              <a:t>Cipherfour</a:t>
            </a:r>
            <a:r>
              <a:rPr kumimoji="1" lang="zh-CN" altLang="en-US" dirty="0"/>
              <a:t>的三轮截断差分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2F28A5-E01C-F845-A698-97397D1571AE}"/>
                  </a:ext>
                </a:extLst>
              </p:cNvPr>
              <p:cNvSpPr>
                <a:spLocks noGrp="1"/>
              </p:cNvSpPr>
              <p:nvPr>
                <p:ph idx="1"/>
              </p:nvPr>
            </p:nvSpPr>
            <p:spPr>
              <a:xfrm>
                <a:off x="914400" y="1196752"/>
                <a:ext cx="10845800" cy="4975448"/>
              </a:xfrm>
            </p:spPr>
            <p:txBody>
              <a:bodyPr/>
              <a:lstStyle/>
              <a:p>
                <a:r>
                  <a:rPr kumimoji="1" lang="zh-CN" altLang="en-US" dirty="0">
                    <a:ln w="0"/>
                    <a:effectLst>
                      <a:outerShdw blurRad="38100" dist="19050" dir="2700000" algn="tl" rotWithShape="0">
                        <a:schemeClr val="dk1">
                          <a:alpha val="40000"/>
                        </a:schemeClr>
                      </a:outerShdw>
                    </a:effectLst>
                  </a:rPr>
                  <a:t>一旦</a:t>
                </a:r>
                <a:r>
                  <a:rPr kumimoji="1" lang="en-US" altLang="zh-CN" dirty="0">
                    <a:ln w="0"/>
                    <a:effectLst>
                      <a:outerShdw blurRad="38100" dist="19050" dir="2700000" algn="tl" rotWithShape="0">
                        <a:schemeClr val="dk1">
                          <a:alpha val="40000"/>
                        </a:schemeClr>
                      </a:outerShdw>
                    </a:effectLst>
                  </a:rPr>
                  <a:t>S</a:t>
                </a:r>
                <a:r>
                  <a:rPr kumimoji="1" lang="zh-CN" altLang="en-US" dirty="0">
                    <a:ln w="0"/>
                    <a:effectLst>
                      <a:outerShdw blurRad="38100" dist="19050" dir="2700000" algn="tl" rotWithShape="0">
                        <a:schemeClr val="dk1">
                          <a:alpha val="40000"/>
                        </a:schemeClr>
                      </a:outerShdw>
                    </a:effectLst>
                  </a:rPr>
                  <a:t>盒的输入差分有</a:t>
                </a:r>
                <a:r>
                  <a:rPr kumimoji="1" lang="en-US" altLang="zh-CN" dirty="0">
                    <a:ln w="0"/>
                    <a:effectLst>
                      <a:outerShdw blurRad="38100" dist="19050" dir="2700000" algn="tl" rotWithShape="0">
                        <a:schemeClr val="dk1">
                          <a:alpha val="40000"/>
                        </a:schemeClr>
                      </a:outerShdw>
                    </a:effectLst>
                  </a:rPr>
                  <a:t>1bit</a:t>
                </a:r>
                <a:r>
                  <a:rPr kumimoji="1" lang="zh-CN" altLang="en-US" dirty="0">
                    <a:ln w="0"/>
                    <a:effectLst>
                      <a:outerShdw blurRad="38100" dist="19050" dir="2700000" algn="tl" rotWithShape="0">
                        <a:schemeClr val="dk1">
                          <a:alpha val="40000"/>
                        </a:schemeClr>
                      </a:outerShdw>
                    </a:effectLst>
                  </a:rPr>
                  <a:t>出现</a:t>
                </a:r>
                <a:r>
                  <a:rPr lang="zh-CN" altLang="en-US" dirty="0">
                    <a:ln w="0"/>
                    <a:effectLst>
                      <a:outerShdw blurRad="38100" dist="19050" dir="2700000" algn="tl" rotWithShape="0">
                        <a:schemeClr val="dk1">
                          <a:alpha val="40000"/>
                        </a:schemeClr>
                      </a:outerShdw>
                    </a:effectLst>
                  </a:rPr>
                  <a:t>*，输出差分就需结合</a:t>
                </a:r>
                <a:r>
                  <a:rPr lang="en-US" altLang="zh-CN" dirty="0">
                    <a:ln w="0"/>
                    <a:effectLst>
                      <a:outerShdw blurRad="38100" dist="19050" dir="2700000" algn="tl" rotWithShape="0">
                        <a:schemeClr val="dk1">
                          <a:alpha val="40000"/>
                        </a:schemeClr>
                      </a:outerShdw>
                    </a:effectLst>
                  </a:rPr>
                  <a:t>S</a:t>
                </a:r>
                <a:r>
                  <a:rPr lang="zh-CN" altLang="en-US" dirty="0">
                    <a:ln w="0"/>
                    <a:effectLst>
                      <a:outerShdw blurRad="38100" dist="19050" dir="2700000" algn="tl" rotWithShape="0">
                        <a:schemeClr val="dk1">
                          <a:alpha val="40000"/>
                        </a:schemeClr>
                      </a:outerShdw>
                    </a:effectLst>
                  </a:rPr>
                  <a:t>盒的</a:t>
                </a:r>
                <a:r>
                  <a:rPr lang="en-US" altLang="zh-CN" dirty="0">
                    <a:ln w="0"/>
                    <a:effectLst>
                      <a:outerShdw blurRad="38100" dist="19050" dir="2700000" algn="tl" rotWithShape="0">
                        <a:schemeClr val="dk1">
                          <a:alpha val="40000"/>
                        </a:schemeClr>
                      </a:outerShdw>
                    </a:effectLst>
                  </a:rPr>
                  <a:t>DDT</a:t>
                </a:r>
              </a:p>
              <a:p>
                <a:r>
                  <a:rPr lang="en-US" altLang="zh-CN" dirty="0">
                    <a:ln w="0"/>
                    <a:effectLst>
                      <a:outerShdw blurRad="38100" dist="19050" dir="2700000" algn="tl" rotWithShape="0">
                        <a:schemeClr val="dk1">
                          <a:alpha val="40000"/>
                        </a:schemeClr>
                      </a:outerShdw>
                    </a:effectLst>
                  </a:rPr>
                  <a:t>(</a:t>
                </a:r>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solidFill>
                      <a:srgbClr val="C00000"/>
                    </a:solidFill>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a:t>
                </a:r>
                <a:r>
                  <a:rPr kumimoji="1" lang="en-US" altLang="zh-CN" dirty="0"/>
                  <a:t> </a:t>
                </a:r>
                <a14:m>
                  <m:oMath xmlns:m="http://schemas.openxmlformats.org/officeDocument/2006/math">
                    <m:groupChr>
                      <m:groupChrPr>
                        <m:chr m:val="→"/>
                        <m:vertJc m:val="bot"/>
                        <m:ctrlPr>
                          <a:rPr kumimoji="1" lang="en-US" altLang="zh-CN" i="1">
                            <a:latin typeface="Cambria Math" panose="02040503050406030204" pitchFamily="18" charset="0"/>
                          </a:rPr>
                        </m:ctrlPr>
                      </m:groupChrPr>
                      <m:e>
                        <m:r>
                          <m:rPr>
                            <m:brk m:alnAt="2"/>
                          </m:rPr>
                          <a:rPr kumimoji="1" lang="en-US" altLang="zh-CN" i="1">
                            <a:latin typeface="Cambria Math" panose="02040503050406030204" pitchFamily="18" charset="0"/>
                          </a:rPr>
                          <m:t>𝑆</m:t>
                        </m:r>
                      </m:e>
                    </m:groupChr>
                  </m:oMath>
                </a14:m>
                <a:r>
                  <a:rPr lang="en-US" altLang="zh-CN" dirty="0">
                    <a:ln w="0"/>
                    <a:effectLst>
                      <a:outerShdw blurRad="38100" dist="19050" dir="2700000" algn="tl" rotWithShape="0">
                        <a:schemeClr val="dk1">
                          <a:alpha val="40000"/>
                        </a:schemeClr>
                      </a:outerShdw>
                    </a:effectLst>
                  </a:rPr>
                  <a:t> (</a:t>
                </a:r>
                <a:r>
                  <a:rPr lang="zh-CN" altLang="en-US" dirty="0">
                    <a:ln w="0"/>
                    <a:effectLst>
                      <a:outerShdw blurRad="38100" dist="19050" dir="2700000" algn="tl" rotWithShape="0">
                        <a:schemeClr val="dk1">
                          <a:alpha val="40000"/>
                        </a:schemeClr>
                      </a:outerShdw>
                    </a:effectLst>
                  </a:rPr>
                  <a:t>**** </a:t>
                </a:r>
                <a:r>
                  <a:rPr lang="en-US" altLang="zh-CN" dirty="0">
                    <a:ln w="0"/>
                    <a:solidFill>
                      <a:srgbClr val="C00000"/>
                    </a:solidFill>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 ****</a:t>
                </a:r>
                <a:r>
                  <a:rPr lang="en-US" altLang="zh-CN" dirty="0">
                    <a:ln w="0"/>
                    <a:effectLst>
                      <a:outerShdw blurRad="38100" dist="19050" dir="2700000" algn="tl" rotWithShape="0">
                        <a:schemeClr val="dk1">
                          <a:alpha val="40000"/>
                        </a:schemeClr>
                      </a:outerShdw>
                    </a:effectLst>
                  </a:rPr>
                  <a:t>)</a:t>
                </a:r>
                <a:r>
                  <a:rPr kumimoji="1" lang="en-US" altLang="zh-CN" dirty="0"/>
                  <a:t> </a:t>
                </a:r>
                <a:endParaRPr lang="en-US" altLang="zh-CN" dirty="0">
                  <a:ln w="0"/>
                  <a:effectLst>
                    <a:outerShdw blurRad="38100" dist="19050" dir="2700000" algn="tl" rotWithShape="0">
                      <a:schemeClr val="dk1">
                        <a:alpha val="40000"/>
                      </a:schemeClr>
                    </a:outerShdw>
                  </a:effectLst>
                </a:endParaRPr>
              </a:p>
              <a:p>
                <a:endParaRPr kumimoji="1" lang="en-US" altLang="zh-CN" dirty="0">
                  <a:ln w="0"/>
                  <a:effectLst>
                    <a:outerShdw blurRad="38100" dist="19050" dir="2700000" algn="tl" rotWithShape="0">
                      <a:schemeClr val="dk1">
                        <a:alpha val="40000"/>
                      </a:schemeClr>
                    </a:outerShdw>
                  </a:effectLst>
                </a:endParaRPr>
              </a:p>
            </p:txBody>
          </p:sp>
        </mc:Choice>
        <mc:Fallback xmlns="">
          <p:sp>
            <p:nvSpPr>
              <p:cNvPr id="3" name="内容占位符 2">
                <a:extLst>
                  <a:ext uri="{FF2B5EF4-FFF2-40B4-BE49-F238E27FC236}">
                    <a16:creationId xmlns:a16="http://schemas.microsoft.com/office/drawing/2014/main" id="{FE2F28A5-E01C-F845-A698-97397D1571AE}"/>
                  </a:ext>
                </a:extLst>
              </p:cNvPr>
              <p:cNvSpPr>
                <a:spLocks noGrp="1" noRot="1" noChangeAspect="1" noMove="1" noResize="1" noEditPoints="1" noAdjustHandles="1" noChangeArrowheads="1" noChangeShapeType="1" noTextEdit="1"/>
              </p:cNvSpPr>
              <p:nvPr>
                <p:ph idx="1"/>
              </p:nvPr>
            </p:nvSpPr>
            <p:spPr>
              <a:xfrm>
                <a:off x="914400" y="1196752"/>
                <a:ext cx="10845800" cy="4975448"/>
              </a:xfrm>
              <a:blipFill>
                <a:blip r:embed="rId3"/>
                <a:stretch>
                  <a:fillRect l="-937" t="-17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7D6956A-E68E-C446-BCD7-20C8A348BC6B}"/>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17</a:t>
            </a:fld>
            <a:endParaRPr lang="zh-CN" altLang="en-US" dirty="0">
              <a:solidFill>
                <a:srgbClr val="464653"/>
              </a:solidFill>
            </a:endParaRPr>
          </a:p>
        </p:txBody>
      </p:sp>
      <p:pic>
        <p:nvPicPr>
          <p:cNvPr id="5" name="图片 4">
            <a:extLst>
              <a:ext uri="{FF2B5EF4-FFF2-40B4-BE49-F238E27FC236}">
                <a16:creationId xmlns:a16="http://schemas.microsoft.com/office/drawing/2014/main" id="{5303A96B-0BB7-F244-8D67-51FE61195BBC}"/>
              </a:ext>
            </a:extLst>
          </p:cNvPr>
          <p:cNvPicPr>
            <a:picLocks noChangeAspect="1"/>
          </p:cNvPicPr>
          <p:nvPr/>
        </p:nvPicPr>
        <p:blipFill rotWithShape="1">
          <a:blip r:embed="rId4"/>
          <a:srcRect l="837" t="12925" r="-837" b="-1483"/>
          <a:stretch/>
        </p:blipFill>
        <p:spPr>
          <a:xfrm>
            <a:off x="2557718" y="2844644"/>
            <a:ext cx="5461000" cy="1968190"/>
          </a:xfrm>
          <a:prstGeom prst="rect">
            <a:avLst/>
          </a:prstGeom>
        </p:spPr>
      </p:pic>
      <p:sp>
        <p:nvSpPr>
          <p:cNvPr id="6" name="文本框 5">
            <a:extLst>
              <a:ext uri="{FF2B5EF4-FFF2-40B4-BE49-F238E27FC236}">
                <a16:creationId xmlns:a16="http://schemas.microsoft.com/office/drawing/2014/main" id="{0677FCA3-A10F-194C-B6B6-DDD5A196F1FD}"/>
              </a:ext>
            </a:extLst>
          </p:cNvPr>
          <p:cNvSpPr txBox="1"/>
          <p:nvPr/>
        </p:nvSpPr>
        <p:spPr>
          <a:xfrm>
            <a:off x="3108329" y="2440876"/>
            <a:ext cx="5400982" cy="400110"/>
          </a:xfrm>
          <a:prstGeom prst="rect">
            <a:avLst/>
          </a:prstGeom>
          <a:solidFill>
            <a:schemeClr val="bg1"/>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rPr>
              <a:t>*</a:t>
            </a:r>
            <a:r>
              <a:rPr lang="en-US" altLang="zh-CN" sz="2000" dirty="0">
                <a:ln w="0"/>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zh-CN" altLang="en-US" sz="8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 </a:t>
            </a:r>
            <a:r>
              <a:rPr lang="en-US" altLang="zh-CN" sz="2000" dirty="0">
                <a:ln w="0"/>
                <a:solidFill>
                  <a:srgbClr val="C00000"/>
                </a:solidFill>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zh-CN" altLang="en-US" sz="8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a:t>
            </a:r>
            <a:r>
              <a:rPr lang="en-US" altLang="zh-CN" sz="2000" dirty="0">
                <a:ln w="0"/>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a:t>
            </a:r>
            <a:endParaRPr kumimoji="1" lang="zh-CN" altLang="en-US" sz="2000" dirty="0"/>
          </a:p>
        </p:txBody>
      </p:sp>
      <p:sp>
        <p:nvSpPr>
          <p:cNvPr id="7" name="文本框 6">
            <a:extLst>
              <a:ext uri="{FF2B5EF4-FFF2-40B4-BE49-F238E27FC236}">
                <a16:creationId xmlns:a16="http://schemas.microsoft.com/office/drawing/2014/main" id="{E93BE5C1-A504-FE41-8F35-BBDC3B067930}"/>
              </a:ext>
            </a:extLst>
          </p:cNvPr>
          <p:cNvSpPr txBox="1"/>
          <p:nvPr/>
        </p:nvSpPr>
        <p:spPr>
          <a:xfrm>
            <a:off x="3026553" y="4808460"/>
            <a:ext cx="5400982" cy="400110"/>
          </a:xfrm>
          <a:prstGeom prst="rect">
            <a:avLst/>
          </a:prstGeom>
          <a:solidFill>
            <a:schemeClr val="bg1"/>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rPr>
              <a:t>*</a:t>
            </a:r>
            <a:r>
              <a:rPr lang="en-US" altLang="zh-CN" sz="2000" dirty="0">
                <a:ln w="0"/>
                <a:solidFill>
                  <a:srgbClr val="C00000"/>
                </a:solidFill>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en-US" altLang="zh-CN" sz="2000" dirty="0">
                <a:ln w="0"/>
                <a:solidFill>
                  <a:srgbClr val="C00000"/>
                </a:solidFill>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en-US" altLang="zh-CN" sz="2000" dirty="0">
                <a:ln w="0"/>
                <a:solidFill>
                  <a:srgbClr val="C00000"/>
                </a:solidFill>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en-US" altLang="zh-CN" sz="2000" dirty="0">
                <a:ln w="0"/>
                <a:solidFill>
                  <a:srgbClr val="C00000"/>
                </a:solidFill>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endParaRPr kumimoji="1" lang="zh-CN" altLang="en-US" sz="20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DBA050F-A17A-E347-B5E4-4FC94C72A093}"/>
                  </a:ext>
                </a:extLst>
              </p:cNvPr>
              <p:cNvSpPr/>
              <p:nvPr/>
            </p:nvSpPr>
            <p:spPr>
              <a:xfrm>
                <a:off x="1217339" y="5239085"/>
                <a:ext cx="9428607" cy="753989"/>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0010</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0000)</a:t>
                </a:r>
                <a:r>
                  <a:rPr lang="zh-CN" altLang="en-US" sz="32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m:rPr>
                            <m:brk m:alnAt="2"/>
                          </m:rP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m:rPr>
                            <m:brk m:alnAt="2"/>
                          </m:rP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zh-CN" altLang="en-US"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e>
                    </m:groupChr>
                  </m:oMath>
                </a14:m>
                <a:r>
                  <a:rPr lang="en-US" altLang="zh-CN" sz="3200" dirty="0">
                    <a:ln w="0"/>
                    <a:effectLst>
                      <a:outerShdw blurRad="38100" dist="19050" dir="2700000" algn="tl" rotWithShape="0">
                        <a:schemeClr val="dk1">
                          <a:alpha val="40000"/>
                        </a:schemeClr>
                      </a:outerShdw>
                    </a:effectLst>
                  </a:rPr>
                  <a:t> </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a:t>
                </a:r>
                <a:r>
                  <a:rPr lang="zh-CN" altLang="en-US" sz="3200" dirty="0">
                    <a:ln w="0"/>
                    <a:effectLst>
                      <a:outerShdw blurRad="38100" dist="19050" dir="2700000" algn="tl" rotWithShape="0">
                        <a:schemeClr val="dk1">
                          <a:alpha val="40000"/>
                        </a:schemeClr>
                      </a:outerShdw>
                    </a:effectLst>
                  </a:rPr>
                  <a:t>**</a:t>
                </a:r>
                <a:r>
                  <a:rPr lang="en-US" altLang="zh-CN" sz="3200" dirty="0">
                    <a:ln w="0"/>
                    <a:effectLst>
                      <a:outerShdw blurRad="38100" dist="19050" dir="2700000" algn="tl" rotWithShape="0">
                        <a:schemeClr val="dk1">
                          <a:alpha val="40000"/>
                        </a:schemeClr>
                      </a:outerShdw>
                    </a:effectLst>
                  </a:rPr>
                  <a:t>)</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8" name="矩形 7">
                <a:extLst>
                  <a:ext uri="{FF2B5EF4-FFF2-40B4-BE49-F238E27FC236}">
                    <a16:creationId xmlns:a16="http://schemas.microsoft.com/office/drawing/2014/main" id="{2DBA050F-A17A-E347-B5E4-4FC94C72A093}"/>
                  </a:ext>
                </a:extLst>
              </p:cNvPr>
              <p:cNvSpPr>
                <a:spLocks noRot="1" noChangeAspect="1" noMove="1" noResize="1" noEditPoints="1" noAdjustHandles="1" noChangeArrowheads="1" noChangeShapeType="1" noTextEdit="1"/>
              </p:cNvSpPr>
              <p:nvPr/>
            </p:nvSpPr>
            <p:spPr>
              <a:xfrm>
                <a:off x="1217339" y="5239085"/>
                <a:ext cx="9428607" cy="753989"/>
              </a:xfrm>
              <a:prstGeom prst="rect">
                <a:avLst/>
              </a:prstGeom>
              <a:blipFill>
                <a:blip r:embed="rId5"/>
                <a:stretch>
                  <a:fillRect l="-1213" t="-5000" r="-1348" b="-28333"/>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A9E20553-E47E-8A4A-A14F-CC7E7D9F2DF6}"/>
              </a:ext>
            </a:extLst>
          </p:cNvPr>
          <p:cNvSpPr/>
          <p:nvPr/>
        </p:nvSpPr>
        <p:spPr>
          <a:xfrm>
            <a:off x="1279853" y="5993074"/>
            <a:ext cx="2048958"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概率为</a:t>
            </a:r>
            <a:r>
              <a:rPr lang="en-US" altLang="zh-CN" sz="3200" b="0" cap="none" spc="0" dirty="0">
                <a:ln w="0"/>
                <a:solidFill>
                  <a:schemeClr val="tx1"/>
                </a:solidFill>
                <a:effectLst>
                  <a:outerShdw blurRad="38100" dist="19050" dir="2700000" algn="tl" rotWithShape="0">
                    <a:schemeClr val="dk1">
                      <a:alpha val="40000"/>
                    </a:schemeClr>
                  </a:outerShdw>
                </a:effectLst>
              </a:rPr>
              <a:t>1</a:t>
            </a:r>
            <a:r>
              <a:rPr lang="zh-CN" altLang="en-US" sz="3200" b="0" cap="none" spc="0" dirty="0">
                <a:ln w="0"/>
                <a:solidFill>
                  <a:schemeClr val="tx1"/>
                </a:solidFill>
                <a:effectLst>
                  <a:outerShdw blurRad="38100" dist="19050" dir="2700000" algn="tl" rotWithShape="0">
                    <a:schemeClr val="dk1">
                      <a:alpha val="40000"/>
                    </a:schemeClr>
                  </a:outerShdw>
                </a:effectLst>
              </a:rPr>
              <a:t>！</a:t>
            </a:r>
          </a:p>
        </p:txBody>
      </p:sp>
      <p:sp>
        <p:nvSpPr>
          <p:cNvPr id="10" name="矩形 9">
            <a:extLst>
              <a:ext uri="{FF2B5EF4-FFF2-40B4-BE49-F238E27FC236}">
                <a16:creationId xmlns:a16="http://schemas.microsoft.com/office/drawing/2014/main" id="{03962294-2F2E-F54B-B246-4F7E2D13401B}"/>
              </a:ext>
            </a:extLst>
          </p:cNvPr>
          <p:cNvSpPr/>
          <p:nvPr/>
        </p:nvSpPr>
        <p:spPr>
          <a:xfrm>
            <a:off x="7642690" y="3011476"/>
            <a:ext cx="4493538"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还能继续扩展么？</a:t>
            </a:r>
            <a:r>
              <a:rPr lang="zh-CN" altLang="en-US" sz="2800" b="0" cap="none" spc="0" dirty="0">
                <a:ln w="0"/>
                <a:solidFill>
                  <a:srgbClr val="C00000"/>
                </a:solidFill>
                <a:effectLst>
                  <a:outerShdw blurRad="38100" dist="19050" dir="2700000" algn="tl" rotWithShape="0">
                    <a:schemeClr val="dk1">
                      <a:alpha val="40000"/>
                    </a:schemeClr>
                  </a:outerShdw>
                </a:effectLst>
              </a:rPr>
              <a:t>头</a:t>
            </a:r>
            <a:r>
              <a:rPr lang="zh-CN" altLang="en-US" sz="2800" b="0" cap="none" spc="0" dirty="0">
                <a:ln w="0"/>
                <a:solidFill>
                  <a:schemeClr val="tx1"/>
                </a:solidFill>
                <a:effectLst>
                  <a:outerShdw blurRad="38100" dist="19050" dir="2700000" algn="tl" rotWithShape="0">
                    <a:schemeClr val="dk1">
                      <a:alpha val="40000"/>
                    </a:schemeClr>
                  </a:outerShdw>
                </a:effectLst>
              </a:rPr>
              <a:t>？尾？</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A006F41-2059-AE46-B4EB-9503A44DB7CB}"/>
                  </a:ext>
                </a:extLst>
              </p:cNvPr>
              <p:cNvSpPr/>
              <p:nvPr/>
            </p:nvSpPr>
            <p:spPr>
              <a:xfrm>
                <a:off x="3328811" y="5938292"/>
                <a:ext cx="7850675" cy="588494"/>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P((0000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0000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0010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0000)</a:t>
                </a:r>
                <a:r>
                  <a:rPr lang="zh-CN" altLang="en-US" sz="2400" dirty="0">
                    <a:ln w="0"/>
                    <a:effectLst>
                      <a:outerShdw blurRad="38100" dist="19050" dir="2700000" algn="tl" rotWithShape="0">
                        <a:schemeClr val="dk1">
                          <a:alpha val="40000"/>
                        </a:schemeClr>
                      </a:outerShdw>
                    </a:effectLst>
                  </a:rPr>
                  <a:t> </a:t>
                </a:r>
                <a14:m>
                  <m:oMath xmlns:m="http://schemas.openxmlformats.org/officeDocument/2006/math">
                    <m:groupChr>
                      <m:groupChrPr>
                        <m:chr m:val="→"/>
                        <m:vertJc m:val="bot"/>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groupChrPr>
                      <m:e>
                        <m:r>
                          <m:rPr>
                            <m:brk m:alnAt="2"/>
                          </m:rPr>
                          <a:rPr lang="zh-CN" altLang="en-US" sz="2400" i="1">
                            <a:ln w="0"/>
                            <a:effectLst>
                              <a:outerShdw blurRad="38100" dist="19050" dir="2700000" algn="tl" rotWithShape="0">
                                <a:schemeClr val="dk1">
                                  <a:alpha val="40000"/>
                                </a:schemeClr>
                              </a:outerShdw>
                            </a:effectLst>
                            <a:latin typeface="Cambria Math" panose="02040503050406030204" pitchFamily="18" charset="0"/>
                          </a:rPr>
                          <m:t> </m:t>
                        </m:r>
                        <m:r>
                          <a:rPr lang="zh-CN" altLang="en-US" sz="2400" i="1">
                            <a:ln w="0"/>
                            <a:effectLst>
                              <a:outerShdw blurRad="38100" dist="19050" dir="2700000" algn="tl" rotWithShape="0">
                                <a:schemeClr val="dk1">
                                  <a:alpha val="40000"/>
                                </a:schemeClr>
                              </a:outerShdw>
                            </a:effectLst>
                            <a:latin typeface="Cambria Math" panose="02040503050406030204" pitchFamily="18" charset="0"/>
                          </a:rPr>
                          <m:t> </m:t>
                        </m:r>
                        <m:r>
                          <a:rPr lang="en-US" altLang="zh-CN" sz="2400" i="1" smtClean="0">
                            <a:ln w="0"/>
                            <a:solidFill>
                              <a:srgbClr val="C00000"/>
                            </a:solidFill>
                            <a:effectLst>
                              <a:outerShdw blurRad="38100" dist="19050" dir="2700000" algn="tl" rotWithShape="0">
                                <a:schemeClr val="dk1">
                                  <a:alpha val="40000"/>
                                </a:schemeClr>
                              </a:outerShdw>
                            </a:effectLst>
                            <a:latin typeface="Cambria Math" panose="02040503050406030204" pitchFamily="18" charset="0"/>
                          </a:rPr>
                          <m:t>𝑅</m:t>
                        </m:r>
                        <m:r>
                          <a:rPr lang="en-US" altLang="zh-CN" sz="2400" b="0" i="1" smtClean="0">
                            <a:ln w="0"/>
                            <a:solidFill>
                              <a:srgbClr val="C00000"/>
                            </a:solidFill>
                            <a:effectLst>
                              <a:outerShdw blurRad="38100" dist="19050" dir="2700000" algn="tl" rotWithShape="0">
                                <a:schemeClr val="dk1">
                                  <a:alpha val="40000"/>
                                </a:schemeClr>
                              </a:outerShdw>
                            </a:effectLst>
                            <a:latin typeface="Cambria Math" panose="02040503050406030204" pitchFamily="18" charset="0"/>
                          </a:rPr>
                          <m:t>𝑃</m:t>
                        </m:r>
                        <m:r>
                          <m:rPr>
                            <m:brk m:alnAt="2"/>
                          </m:rPr>
                          <a:rPr lang="zh-CN" altLang="en-US" sz="2400" i="1">
                            <a:ln w="0"/>
                            <a:effectLst>
                              <a:outerShdw blurRad="38100" dist="19050" dir="2700000" algn="tl" rotWithShape="0">
                                <a:schemeClr val="dk1">
                                  <a:alpha val="40000"/>
                                </a:schemeClr>
                              </a:outerShdw>
                            </a:effectLst>
                            <a:latin typeface="Cambria Math" panose="02040503050406030204" pitchFamily="18" charset="0"/>
                          </a:rPr>
                          <m:t> </m:t>
                        </m:r>
                        <m:r>
                          <a:rPr lang="zh-CN" altLang="en-US" sz="2400" i="1">
                            <a:ln w="0"/>
                            <a:effectLst>
                              <a:outerShdw blurRad="38100" dist="19050" dir="2700000" algn="tl" rotWithShape="0">
                                <a:schemeClr val="dk1">
                                  <a:alpha val="40000"/>
                                </a:schemeClr>
                              </a:outerShdw>
                            </a:effectLst>
                            <a:latin typeface="Cambria Math" panose="02040503050406030204" pitchFamily="18" charset="0"/>
                          </a:rPr>
                          <m:t> </m:t>
                        </m:r>
                      </m:e>
                    </m:groupChr>
                  </m:oMath>
                </a14:m>
                <a:r>
                  <a:rPr lang="en-US" altLang="zh-CN" sz="2400" dirty="0">
                    <a:ln w="0"/>
                    <a:effectLst>
                      <a:outerShdw blurRad="38100" dist="19050" dir="2700000" algn="tl" rotWithShape="0">
                        <a:schemeClr val="dk1">
                          <a:alpha val="40000"/>
                        </a:schemeClr>
                      </a:outerShdw>
                    </a:effectLst>
                  </a:rPr>
                  <a:t> </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a:t>
                </a:r>
                <a:r>
                  <a:rPr lang="zh-CN" altLang="en-US" sz="2400" dirty="0">
                    <a:ln w="0"/>
                    <a:effectLst>
                      <a:outerShdw blurRad="38100" dist="19050" dir="2700000" algn="tl" rotWithShape="0">
                        <a:schemeClr val="dk1">
                          <a:alpha val="40000"/>
                        </a:schemeClr>
                      </a:outerShdw>
                    </a:effectLst>
                  </a:rPr>
                  <a:t>*</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a:t>
                </a:r>
                <a:r>
                  <a:rPr lang="en-US" altLang="zh-CN" sz="2400" dirty="0">
                    <a:ln w="0"/>
                    <a:effectLst>
                      <a:outerShdw blurRad="38100" dist="19050" dir="2700000" algn="tl" rotWithShape="0">
                        <a:schemeClr val="dk1">
                          <a:alpha val="40000"/>
                        </a:schemeClr>
                      </a:outerShdw>
                    </a:effectLst>
                  </a:rPr>
                  <a:t>))=?</a:t>
                </a:r>
                <a:endParaRPr lang="zh-CN" altLang="en-US" sz="2400" dirty="0">
                  <a:ln w="0"/>
                  <a:effectLst>
                    <a:outerShdw blurRad="38100" dist="19050" dir="2700000" algn="tl" rotWithShape="0">
                      <a:schemeClr val="dk1">
                        <a:alpha val="40000"/>
                      </a:schemeClr>
                    </a:outerShdw>
                  </a:effectLst>
                </a:endParaRPr>
              </a:p>
            </p:txBody>
          </p:sp>
        </mc:Choice>
        <mc:Fallback xmlns="">
          <p:sp>
            <p:nvSpPr>
              <p:cNvPr id="11" name="矩形 10">
                <a:extLst>
                  <a:ext uri="{FF2B5EF4-FFF2-40B4-BE49-F238E27FC236}">
                    <a16:creationId xmlns:a16="http://schemas.microsoft.com/office/drawing/2014/main" id="{DA006F41-2059-AE46-B4EB-9503A44DB7CB}"/>
                  </a:ext>
                </a:extLst>
              </p:cNvPr>
              <p:cNvSpPr>
                <a:spLocks noRot="1" noChangeAspect="1" noMove="1" noResize="1" noEditPoints="1" noAdjustHandles="1" noChangeArrowheads="1" noChangeShapeType="1" noTextEdit="1"/>
              </p:cNvSpPr>
              <p:nvPr/>
            </p:nvSpPr>
            <p:spPr>
              <a:xfrm>
                <a:off x="3328811" y="5938292"/>
                <a:ext cx="7850675" cy="588494"/>
              </a:xfrm>
              <a:prstGeom prst="rect">
                <a:avLst/>
              </a:prstGeom>
              <a:blipFill>
                <a:blip r:embed="rId6"/>
                <a:stretch>
                  <a:fillRect l="-969" t="-4167" r="-1131" b="-27083"/>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346C73DF-1D1F-4A38-9ACA-CAD245F14B36}"/>
              </a:ext>
            </a:extLst>
          </p:cNvPr>
          <p:cNvSpPr/>
          <p:nvPr/>
        </p:nvSpPr>
        <p:spPr>
          <a:xfrm>
            <a:off x="8181300" y="3775677"/>
            <a:ext cx="3416321"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如何进行密钥恢复？</a:t>
            </a:r>
          </a:p>
        </p:txBody>
      </p:sp>
    </p:spTree>
    <p:extLst>
      <p:ext uri="{BB962C8B-B14F-4D97-AF65-F5344CB8AC3E}">
        <p14:creationId xmlns:p14="http://schemas.microsoft.com/office/powerpoint/2010/main" val="7628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0223" y="624469"/>
            <a:ext cx="10582509" cy="3445726"/>
          </a:xfrm>
          <a:solidFill>
            <a:schemeClr val="bg1"/>
          </a:solidFill>
        </p:spPr>
        <p:txBody>
          <a:bodyPr>
            <a:normAutofit/>
          </a:bodyPr>
          <a:lstStyle/>
          <a:p>
            <a:pPr>
              <a:defRPr/>
            </a:pP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r>
              <a:rPr kumimoji="1" lang="zh-CN" altLang="en-US" sz="3600" dirty="0"/>
              <a:t>  密钥恢复攻击</a:t>
            </a:r>
            <a:endParaRPr lang="zh-CN" altLang="en-US" sz="4400" dirty="0"/>
          </a:p>
        </p:txBody>
      </p:sp>
      <p:pic>
        <p:nvPicPr>
          <p:cNvPr id="4" name="图片 3">
            <a:extLst>
              <a:ext uri="{FF2B5EF4-FFF2-40B4-BE49-F238E27FC236}">
                <a16:creationId xmlns:a16="http://schemas.microsoft.com/office/drawing/2014/main" id="{850021CB-61AB-CC40-93E6-22E1BB37D18D}"/>
              </a:ext>
            </a:extLst>
          </p:cNvPr>
          <p:cNvPicPr>
            <a:picLocks noChangeAspect="1"/>
          </p:cNvPicPr>
          <p:nvPr/>
        </p:nvPicPr>
        <p:blipFill>
          <a:blip r:link="rId3"/>
          <a:stretch>
            <a:fillRect/>
          </a:stretch>
        </p:blipFill>
        <p:spPr>
          <a:xfrm>
            <a:off x="2794000" y="1270000"/>
            <a:ext cx="63500" cy="76200"/>
          </a:xfrm>
          <a:prstGeom prst="rect">
            <a:avLst/>
          </a:prstGeom>
        </p:spPr>
      </p:pic>
      <p:pic>
        <p:nvPicPr>
          <p:cNvPr id="5" name="图片 4">
            <a:extLst>
              <a:ext uri="{FF2B5EF4-FFF2-40B4-BE49-F238E27FC236}">
                <a16:creationId xmlns:a16="http://schemas.microsoft.com/office/drawing/2014/main" id="{21ED5195-04D3-D648-BFE6-F1AD8D41E028}"/>
              </a:ext>
            </a:extLst>
          </p:cNvPr>
          <p:cNvPicPr>
            <a:picLocks noChangeAspect="1"/>
          </p:cNvPicPr>
          <p:nvPr/>
        </p:nvPicPr>
        <p:blipFill>
          <a:blip r:link="rId3"/>
          <a:stretch>
            <a:fillRect/>
          </a:stretch>
        </p:blipFill>
        <p:spPr>
          <a:xfrm>
            <a:off x="2794000" y="1270000"/>
            <a:ext cx="63500" cy="76200"/>
          </a:xfrm>
          <a:prstGeom prst="rect">
            <a:avLst/>
          </a:prstGeom>
        </p:spPr>
      </p:pic>
      <p:pic>
        <p:nvPicPr>
          <p:cNvPr id="6" name="图片 5">
            <a:extLst>
              <a:ext uri="{FF2B5EF4-FFF2-40B4-BE49-F238E27FC236}">
                <a16:creationId xmlns:a16="http://schemas.microsoft.com/office/drawing/2014/main" id="{87D5E916-C3AA-414C-A272-4089A77B6DB8}"/>
              </a:ext>
            </a:extLst>
          </p:cNvPr>
          <p:cNvPicPr>
            <a:picLocks noChangeAspect="1"/>
          </p:cNvPicPr>
          <p:nvPr/>
        </p:nvPicPr>
        <p:blipFill>
          <a:blip r:link="rId3"/>
          <a:stretch>
            <a:fillRect/>
          </a:stretch>
        </p:blipFill>
        <p:spPr>
          <a:xfrm>
            <a:off x="2794000" y="1270000"/>
            <a:ext cx="63500" cy="76200"/>
          </a:xfrm>
          <a:prstGeom prst="rect">
            <a:avLst/>
          </a:prstGeom>
        </p:spPr>
      </p:pic>
      <p:pic>
        <p:nvPicPr>
          <p:cNvPr id="7" name="图片 6">
            <a:extLst>
              <a:ext uri="{FF2B5EF4-FFF2-40B4-BE49-F238E27FC236}">
                <a16:creationId xmlns:a16="http://schemas.microsoft.com/office/drawing/2014/main" id="{3A960338-D57B-774C-839B-99C9AACDBB8E}"/>
              </a:ext>
            </a:extLst>
          </p:cNvPr>
          <p:cNvPicPr>
            <a:picLocks noChangeAspect="1"/>
          </p:cNvPicPr>
          <p:nvPr/>
        </p:nvPicPr>
        <p:blipFill>
          <a:blip r:link="rId3"/>
          <a:stretch>
            <a:fillRect/>
          </a:stretch>
        </p:blipFill>
        <p:spPr>
          <a:xfrm>
            <a:off x="2794000" y="1270000"/>
            <a:ext cx="63500" cy="76200"/>
          </a:xfrm>
          <a:prstGeom prst="rect">
            <a:avLst/>
          </a:prstGeom>
        </p:spPr>
      </p:pic>
      <p:pic>
        <p:nvPicPr>
          <p:cNvPr id="8" name="图片 7">
            <a:extLst>
              <a:ext uri="{FF2B5EF4-FFF2-40B4-BE49-F238E27FC236}">
                <a16:creationId xmlns:a16="http://schemas.microsoft.com/office/drawing/2014/main" id="{7B93743F-8AE7-B64F-AC6C-B7E2EF65406F}"/>
              </a:ext>
            </a:extLst>
          </p:cNvPr>
          <p:cNvPicPr>
            <a:picLocks noChangeAspect="1"/>
          </p:cNvPicPr>
          <p:nvPr/>
        </p:nvPicPr>
        <p:blipFill>
          <a:blip r:link="rId3"/>
          <a:stretch>
            <a:fillRect/>
          </a:stretch>
        </p:blipFill>
        <p:spPr>
          <a:xfrm>
            <a:off x="2794000" y="1270000"/>
            <a:ext cx="63500" cy="76200"/>
          </a:xfrm>
          <a:prstGeom prst="rect">
            <a:avLst/>
          </a:prstGeom>
        </p:spPr>
      </p:pic>
      <p:pic>
        <p:nvPicPr>
          <p:cNvPr id="9" name="图片 8">
            <a:extLst>
              <a:ext uri="{FF2B5EF4-FFF2-40B4-BE49-F238E27FC236}">
                <a16:creationId xmlns:a16="http://schemas.microsoft.com/office/drawing/2014/main" id="{C46C5A80-59E3-7747-B0CE-B2A1F09CDBB9}"/>
              </a:ext>
            </a:extLst>
          </p:cNvPr>
          <p:cNvPicPr>
            <a:picLocks noChangeAspect="1"/>
          </p:cNvPicPr>
          <p:nvPr/>
        </p:nvPicPr>
        <p:blipFill>
          <a:blip r:link="rId3"/>
          <a:stretch>
            <a:fillRect/>
          </a:stretch>
        </p:blipFill>
        <p:spPr>
          <a:xfrm>
            <a:off x="2794000" y="1270000"/>
            <a:ext cx="63500" cy="76200"/>
          </a:xfrm>
          <a:prstGeom prst="rect">
            <a:avLst/>
          </a:prstGeom>
        </p:spPr>
      </p:pic>
      <p:pic>
        <p:nvPicPr>
          <p:cNvPr id="10" name="图片 9">
            <a:extLst>
              <a:ext uri="{FF2B5EF4-FFF2-40B4-BE49-F238E27FC236}">
                <a16:creationId xmlns:a16="http://schemas.microsoft.com/office/drawing/2014/main" id="{974C09C7-A500-C24A-AF57-0F52B590CA50}"/>
              </a:ext>
            </a:extLst>
          </p:cNvPr>
          <p:cNvPicPr>
            <a:picLocks noChangeAspect="1"/>
          </p:cNvPicPr>
          <p:nvPr/>
        </p:nvPicPr>
        <p:blipFill>
          <a:blip r:link="rId3"/>
          <a:stretch>
            <a:fillRect/>
          </a:stretch>
        </p:blipFill>
        <p:spPr>
          <a:xfrm>
            <a:off x="2794000" y="1270000"/>
            <a:ext cx="63500" cy="76200"/>
          </a:xfrm>
          <a:prstGeom prst="rect">
            <a:avLst/>
          </a:prstGeom>
        </p:spPr>
      </p:pic>
      <p:pic>
        <p:nvPicPr>
          <p:cNvPr id="11" name="图片 10">
            <a:extLst>
              <a:ext uri="{FF2B5EF4-FFF2-40B4-BE49-F238E27FC236}">
                <a16:creationId xmlns:a16="http://schemas.microsoft.com/office/drawing/2014/main" id="{66986A0E-F68C-EB49-A7D5-8EB84684D22D}"/>
              </a:ext>
            </a:extLst>
          </p:cNvPr>
          <p:cNvPicPr>
            <a:picLocks noChangeAspect="1"/>
          </p:cNvPicPr>
          <p:nvPr/>
        </p:nvPicPr>
        <p:blipFill>
          <a:blip r:link="rId3"/>
          <a:stretch>
            <a:fillRect/>
          </a:stretch>
        </p:blipFill>
        <p:spPr>
          <a:xfrm>
            <a:off x="1270000" y="1270000"/>
            <a:ext cx="63500" cy="76200"/>
          </a:xfrm>
          <a:prstGeom prst="rect">
            <a:avLst/>
          </a:prstGeom>
        </p:spPr>
      </p:pic>
      <p:sp>
        <p:nvSpPr>
          <p:cNvPr id="13" name="副标题 12">
            <a:extLst>
              <a:ext uri="{FF2B5EF4-FFF2-40B4-BE49-F238E27FC236}">
                <a16:creationId xmlns:a16="http://schemas.microsoft.com/office/drawing/2014/main" id="{83C3BEB7-6660-C146-A584-68D41BE6414B}"/>
              </a:ext>
            </a:extLst>
          </p:cNvPr>
          <p:cNvSpPr>
            <a:spLocks noGrp="1"/>
          </p:cNvSpPr>
          <p:nvPr>
            <p:ph type="subTitle" idx="1"/>
          </p:nvPr>
        </p:nvSpPr>
        <p:spPr>
          <a:xfrm>
            <a:off x="651205" y="4389119"/>
            <a:ext cx="7891272" cy="1537955"/>
          </a:xfrm>
        </p:spPr>
        <p:txBody>
          <a:bodyPr>
            <a:normAutofit/>
          </a:bodyPr>
          <a:lstStyle/>
          <a:p>
            <a:r>
              <a:rPr kumimoji="1" lang="zh-CN" altLang="en-US" sz="2800" dirty="0"/>
              <a:t>缩减到</a:t>
            </a:r>
            <a:r>
              <a:rPr kumimoji="1" lang="en-US" altLang="zh-CN" sz="2800" dirty="0"/>
              <a:t>4</a:t>
            </a:r>
            <a:r>
              <a:rPr kumimoji="1" lang="zh-CN" altLang="en-US" sz="2800" dirty="0"/>
              <a:t>轮的</a:t>
            </a:r>
            <a:r>
              <a:rPr lang="en-US" altLang="zh-CN" sz="2800" dirty="0" err="1"/>
              <a:t>CipherFour</a:t>
            </a:r>
            <a:r>
              <a:rPr lang="zh-CN" altLang="en-US" sz="2800" dirty="0"/>
              <a:t>算法的截断差分攻击（</a:t>
            </a:r>
            <a:r>
              <a:rPr lang="en-US" altLang="zh-CN" sz="2800" dirty="0">
                <a:solidFill>
                  <a:srgbClr val="C00000"/>
                </a:solidFill>
              </a:rPr>
              <a:t>3</a:t>
            </a:r>
            <a:r>
              <a:rPr lang="en-US" altLang="zh-CN" sz="2800" dirty="0"/>
              <a:t>+1</a:t>
            </a:r>
            <a:r>
              <a:rPr lang="zh-CN" altLang="en-US" sz="2800" dirty="0"/>
              <a:t>）</a:t>
            </a:r>
          </a:p>
          <a:p>
            <a:r>
              <a:rPr lang="en-US" altLang="zh-CN" sz="2800" dirty="0"/>
              <a:t>vs </a:t>
            </a:r>
            <a:r>
              <a:rPr lang="zh-CN" altLang="en-US" sz="2800" dirty="0"/>
              <a:t>差分攻击，正确对，正确密钥的计数</a:t>
            </a:r>
          </a:p>
        </p:txBody>
      </p:sp>
      <p:grpSp>
        <p:nvGrpSpPr>
          <p:cNvPr id="22" name="组合 21">
            <a:extLst>
              <a:ext uri="{FF2B5EF4-FFF2-40B4-BE49-F238E27FC236}">
                <a16:creationId xmlns:a16="http://schemas.microsoft.com/office/drawing/2014/main" id="{13548B3F-3142-47CA-81CD-EAA971D2CBB8}"/>
              </a:ext>
            </a:extLst>
          </p:cNvPr>
          <p:cNvGrpSpPr/>
          <p:nvPr/>
        </p:nvGrpSpPr>
        <p:grpSpPr>
          <a:xfrm>
            <a:off x="8824511" y="-1031337"/>
            <a:ext cx="3088714" cy="6888010"/>
            <a:chOff x="8493247" y="0"/>
            <a:chExt cx="3088714" cy="6888010"/>
          </a:xfrm>
        </p:grpSpPr>
        <p:pic>
          <p:nvPicPr>
            <p:cNvPr id="14" name="图片 13">
              <a:extLst>
                <a:ext uri="{FF2B5EF4-FFF2-40B4-BE49-F238E27FC236}">
                  <a16:creationId xmlns:a16="http://schemas.microsoft.com/office/drawing/2014/main" id="{A19969EB-DD66-0140-82AD-0216F92B6589}"/>
                </a:ext>
              </a:extLst>
            </p:cNvPr>
            <p:cNvPicPr>
              <a:picLocks noChangeAspect="1"/>
            </p:cNvPicPr>
            <p:nvPr/>
          </p:nvPicPr>
          <p:blipFill rotWithShape="1">
            <a:blip r:embed="rId4"/>
            <a:srcRect l="1863" t="626" r="3067" b="516"/>
            <a:stretch/>
          </p:blipFill>
          <p:spPr>
            <a:xfrm>
              <a:off x="9052951" y="134112"/>
              <a:ext cx="2441643" cy="6753898"/>
            </a:xfrm>
            <a:prstGeom prst="rect">
              <a:avLst/>
            </a:prstGeom>
          </p:spPr>
        </p:pic>
        <p:sp>
          <p:nvSpPr>
            <p:cNvPr id="15" name="矩形 14">
              <a:extLst>
                <a:ext uri="{FF2B5EF4-FFF2-40B4-BE49-F238E27FC236}">
                  <a16:creationId xmlns:a16="http://schemas.microsoft.com/office/drawing/2014/main" id="{C761B737-69CB-C742-91C7-55BDF9A6650F}"/>
                </a:ext>
              </a:extLst>
            </p:cNvPr>
            <p:cNvSpPr/>
            <p:nvPr/>
          </p:nvSpPr>
          <p:spPr>
            <a:xfrm>
              <a:off x="9052951" y="1612232"/>
              <a:ext cx="2441643" cy="411800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B619723-D0E1-B849-AFCB-7F65299E4FAE}"/>
                    </a:ext>
                  </a:extLst>
                </p:cNvPr>
                <p:cNvSpPr/>
                <p:nvPr/>
              </p:nvSpPr>
              <p:spPr>
                <a:xfrm>
                  <a:off x="8493247" y="1668224"/>
                  <a:ext cx="5613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1" i="1">
                                <a:solidFill>
                                  <a:srgbClr val="C00000"/>
                                </a:solidFill>
                                <a:latin typeface="Cambria Math" panose="02040503050406030204" pitchFamily="18" charset="0"/>
                              </a:rPr>
                            </m:ctrlPr>
                          </m:sSubSup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a:solidFill>
                                  <a:srgbClr val="C00000"/>
                                </a:solidFill>
                                <a:latin typeface="Cambria Math" panose="02040503050406030204" pitchFamily="18" charset="0"/>
                              </a:rPr>
                              <m:t>𝒊𝒏</m:t>
                            </m:r>
                          </m:sub>
                          <m:sup>
                            <m:r>
                              <a:rPr kumimoji="1" lang="en-US" altLang="zh-CN" b="1" i="1">
                                <a:solidFill>
                                  <a:srgbClr val="C00000"/>
                                </a:solidFill>
                                <a:latin typeface="Cambria Math" panose="02040503050406030204" pitchFamily="18" charset="0"/>
                              </a:rPr>
                              <m:t>′</m:t>
                            </m:r>
                          </m:sup>
                        </m:sSubSup>
                      </m:oMath>
                    </m:oMathPara>
                  </a14:m>
                  <a:endParaRPr lang="zh-CN" altLang="en-US" dirty="0"/>
                </a:p>
              </p:txBody>
            </p:sp>
          </mc:Choice>
          <mc:Fallback xmlns="">
            <p:sp>
              <p:nvSpPr>
                <p:cNvPr id="3" name="矩形 2">
                  <a:extLst>
                    <a:ext uri="{FF2B5EF4-FFF2-40B4-BE49-F238E27FC236}">
                      <a16:creationId xmlns:a16="http://schemas.microsoft.com/office/drawing/2014/main" id="{2B619723-D0E1-B849-AFCB-7F65299E4FAE}"/>
                    </a:ext>
                  </a:extLst>
                </p:cNvPr>
                <p:cNvSpPr>
                  <a:spLocks noRot="1" noChangeAspect="1" noMove="1" noResize="1" noEditPoints="1" noAdjustHandles="1" noChangeArrowheads="1" noChangeShapeType="1" noTextEdit="1"/>
                </p:cNvSpPr>
                <p:nvPr/>
              </p:nvSpPr>
              <p:spPr>
                <a:xfrm>
                  <a:off x="8493247" y="1668224"/>
                  <a:ext cx="561308" cy="369332"/>
                </a:xfrm>
                <a:prstGeom prst="rect">
                  <a:avLst/>
                </a:prstGeom>
                <a:blipFill>
                  <a:blip r:embed="rId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3CB2944-A65D-384E-8CA7-A24017F831C1}"/>
                    </a:ext>
                  </a:extLst>
                </p:cNvPr>
                <p:cNvSpPr/>
                <p:nvPr/>
              </p:nvSpPr>
              <p:spPr>
                <a:xfrm>
                  <a:off x="8502871" y="5360908"/>
                  <a:ext cx="6671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1" i="1" smtClean="0">
                                <a:solidFill>
                                  <a:srgbClr val="C00000"/>
                                </a:solidFill>
                                <a:latin typeface="Cambria Math" panose="02040503050406030204" pitchFamily="18" charset="0"/>
                              </a:rPr>
                            </m:ctrlPr>
                          </m:sSubSup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smtClean="0">
                                <a:solidFill>
                                  <a:srgbClr val="C00000"/>
                                </a:solidFill>
                                <a:latin typeface="Cambria Math" panose="02040503050406030204" pitchFamily="18" charset="0"/>
                                <a:ea typeface="Cambria Math" panose="02040503050406030204" pitchFamily="18" charset="0"/>
                              </a:rPr>
                              <m:t>𝒐𝒖𝒕</m:t>
                            </m:r>
                          </m:sub>
                          <m:sup>
                            <m:r>
                              <a:rPr kumimoji="1" lang="en-US" altLang="zh-CN" b="1" i="1">
                                <a:solidFill>
                                  <a:srgbClr val="C00000"/>
                                </a:solidFill>
                                <a:latin typeface="Cambria Math" panose="02040503050406030204" pitchFamily="18" charset="0"/>
                              </a:rPr>
                              <m:t>′</m:t>
                            </m:r>
                          </m:sup>
                        </m:sSubSup>
                      </m:oMath>
                    </m:oMathPara>
                  </a14:m>
                  <a:endParaRPr lang="zh-CN" altLang="en-US" dirty="0"/>
                </a:p>
              </p:txBody>
            </p:sp>
          </mc:Choice>
          <mc:Fallback xmlns="">
            <p:sp>
              <p:nvSpPr>
                <p:cNvPr id="17" name="矩形 16">
                  <a:extLst>
                    <a:ext uri="{FF2B5EF4-FFF2-40B4-BE49-F238E27FC236}">
                      <a16:creationId xmlns:a16="http://schemas.microsoft.com/office/drawing/2014/main" id="{93CB2944-A65D-384E-8CA7-A24017F831C1}"/>
                    </a:ext>
                  </a:extLst>
                </p:cNvPr>
                <p:cNvSpPr>
                  <a:spLocks noRot="1" noChangeAspect="1" noMove="1" noResize="1" noEditPoints="1" noAdjustHandles="1" noChangeArrowheads="1" noChangeShapeType="1" noTextEdit="1"/>
                </p:cNvSpPr>
                <p:nvPr/>
              </p:nvSpPr>
              <p:spPr>
                <a:xfrm>
                  <a:off x="8502871" y="5360908"/>
                  <a:ext cx="667106" cy="369332"/>
                </a:xfrm>
                <a:prstGeom prst="rect">
                  <a:avLst/>
                </a:prstGeom>
                <a:blipFill>
                  <a:blip r:embed="rId6"/>
                  <a:stretch>
                    <a:fillRect b="-1639"/>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E56EBB64-3F11-BA41-AF9C-7CC72CF935E0}"/>
                </a:ext>
              </a:extLst>
            </p:cNvPr>
            <p:cNvGrpSpPr/>
            <p:nvPr/>
          </p:nvGrpSpPr>
          <p:grpSpPr>
            <a:xfrm>
              <a:off x="11322892" y="469231"/>
              <a:ext cx="231862" cy="6039300"/>
              <a:chOff x="11322892" y="469231"/>
              <a:chExt cx="231862" cy="6039300"/>
            </a:xfrm>
          </p:grpSpPr>
          <p:sp>
            <p:nvSpPr>
              <p:cNvPr id="18" name="椭圆 17">
                <a:extLst>
                  <a:ext uri="{FF2B5EF4-FFF2-40B4-BE49-F238E27FC236}">
                    <a16:creationId xmlns:a16="http://schemas.microsoft.com/office/drawing/2014/main" id="{67081EA9-00B3-C144-9BAB-9DB7D6E0E0D7}"/>
                  </a:ext>
                </a:extLst>
              </p:cNvPr>
              <p:cNvSpPr/>
              <p:nvPr/>
            </p:nvSpPr>
            <p:spPr>
              <a:xfrm>
                <a:off x="11322892" y="469231"/>
                <a:ext cx="231862" cy="252663"/>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椭圆 18">
                <a:extLst>
                  <a:ext uri="{FF2B5EF4-FFF2-40B4-BE49-F238E27FC236}">
                    <a16:creationId xmlns:a16="http://schemas.microsoft.com/office/drawing/2014/main" id="{77D8F9C8-F188-F144-856E-A8C65E56A76A}"/>
                  </a:ext>
                </a:extLst>
              </p:cNvPr>
              <p:cNvSpPr/>
              <p:nvPr/>
            </p:nvSpPr>
            <p:spPr>
              <a:xfrm>
                <a:off x="11322892" y="6255868"/>
                <a:ext cx="231862" cy="252663"/>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6" name="矩形 15">
              <a:extLst>
                <a:ext uri="{FF2B5EF4-FFF2-40B4-BE49-F238E27FC236}">
                  <a16:creationId xmlns:a16="http://schemas.microsoft.com/office/drawing/2014/main" id="{D2CCF403-47B4-4141-A238-047A4D4C6658}"/>
                </a:ext>
              </a:extLst>
            </p:cNvPr>
            <p:cNvSpPr/>
            <p:nvPr/>
          </p:nvSpPr>
          <p:spPr>
            <a:xfrm>
              <a:off x="8992791" y="5477329"/>
              <a:ext cx="2589170" cy="369332"/>
            </a:xfrm>
            <a:prstGeom prst="rect">
              <a:avLst/>
            </a:prstGeom>
          </p:spPr>
          <p:txBody>
            <a:bodyPr wrap="none">
              <a:spAutoFit/>
            </a:bodyPr>
            <a:lstStyle/>
            <a:p>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a:t>
              </a:r>
              <a:endParaRPr lang="zh-CN" altLang="en-US" dirty="0"/>
            </a:p>
          </p:txBody>
        </p:sp>
        <p:sp>
          <p:nvSpPr>
            <p:cNvPr id="21" name="矩形 20">
              <a:extLst>
                <a:ext uri="{FF2B5EF4-FFF2-40B4-BE49-F238E27FC236}">
                  <a16:creationId xmlns:a16="http://schemas.microsoft.com/office/drawing/2014/main" id="{F8CD771F-53C0-B940-A222-E39D1359A78A}"/>
                </a:ext>
              </a:extLst>
            </p:cNvPr>
            <p:cNvSpPr/>
            <p:nvPr/>
          </p:nvSpPr>
          <p:spPr>
            <a:xfrm>
              <a:off x="8961120" y="1632169"/>
              <a:ext cx="2531462" cy="369332"/>
            </a:xfrm>
            <a:prstGeom prst="rect">
              <a:avLst/>
            </a:prstGeom>
          </p:spPr>
          <p:txBody>
            <a:bodyPr wrap="none">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0010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p>
          </p:txBody>
        </p:sp>
        <p:sp>
          <p:nvSpPr>
            <p:cNvPr id="12" name="矩形 11">
              <a:extLst>
                <a:ext uri="{FF2B5EF4-FFF2-40B4-BE49-F238E27FC236}">
                  <a16:creationId xmlns:a16="http://schemas.microsoft.com/office/drawing/2014/main" id="{FCE086A4-B490-4082-923F-FC885C7EDD1C}"/>
                </a:ext>
              </a:extLst>
            </p:cNvPr>
            <p:cNvSpPr/>
            <p:nvPr/>
          </p:nvSpPr>
          <p:spPr>
            <a:xfrm>
              <a:off x="8824511" y="0"/>
              <a:ext cx="2757450" cy="171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Tree>
    <p:extLst>
      <p:ext uri="{BB962C8B-B14F-4D97-AF65-F5344CB8AC3E}">
        <p14:creationId xmlns:p14="http://schemas.microsoft.com/office/powerpoint/2010/main" val="103977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B043A-0AC4-4DB1-965C-9D72EBBD4C0A}"/>
              </a:ext>
            </a:extLst>
          </p:cNvPr>
          <p:cNvSpPr>
            <a:spLocks noGrp="1"/>
          </p:cNvSpPr>
          <p:nvPr>
            <p:ph type="title"/>
          </p:nvPr>
        </p:nvSpPr>
        <p:spPr/>
        <p:txBody>
          <a:bodyPr/>
          <a:lstStyle/>
          <a:p>
            <a:r>
              <a:rPr lang="zh-CN" altLang="en-US" dirty="0"/>
              <a:t>截断差分的一般步骤</a:t>
            </a:r>
          </a:p>
        </p:txBody>
      </p:sp>
      <p:sp>
        <p:nvSpPr>
          <p:cNvPr id="3" name="内容占位符 2">
            <a:extLst>
              <a:ext uri="{FF2B5EF4-FFF2-40B4-BE49-F238E27FC236}">
                <a16:creationId xmlns:a16="http://schemas.microsoft.com/office/drawing/2014/main" id="{E905BA95-04B6-4B25-967D-F6F29F33DC8A}"/>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F25A8E20-ABC1-4BA8-8EB5-472B0E2B81A6}"/>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19</a:t>
            </a:fld>
            <a:endParaRPr lang="zh-CN" altLang="en-US" dirty="0">
              <a:solidFill>
                <a:srgbClr val="464653"/>
              </a:solidFill>
            </a:endParaRPr>
          </a:p>
        </p:txBody>
      </p:sp>
      <p:pic>
        <p:nvPicPr>
          <p:cNvPr id="5" name="图片 4">
            <a:extLst>
              <a:ext uri="{FF2B5EF4-FFF2-40B4-BE49-F238E27FC236}">
                <a16:creationId xmlns:a16="http://schemas.microsoft.com/office/drawing/2014/main" id="{1DB5C941-4362-44B4-9E7F-7C994D5AB133}"/>
              </a:ext>
            </a:extLst>
          </p:cNvPr>
          <p:cNvPicPr>
            <a:picLocks noChangeAspect="1"/>
          </p:cNvPicPr>
          <p:nvPr/>
        </p:nvPicPr>
        <p:blipFill>
          <a:blip r:embed="rId2"/>
          <a:stretch>
            <a:fillRect/>
          </a:stretch>
        </p:blipFill>
        <p:spPr>
          <a:xfrm>
            <a:off x="89686" y="1773716"/>
            <a:ext cx="11752793" cy="3238959"/>
          </a:xfrm>
          <a:prstGeom prst="rect">
            <a:avLst/>
          </a:prstGeom>
        </p:spPr>
      </p:pic>
    </p:spTree>
    <p:extLst>
      <p:ext uri="{BB962C8B-B14F-4D97-AF65-F5344CB8AC3E}">
        <p14:creationId xmlns:p14="http://schemas.microsoft.com/office/powerpoint/2010/main" val="68966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8408B-CA20-2D45-81B9-CCA58161A703}"/>
              </a:ext>
            </a:extLst>
          </p:cNvPr>
          <p:cNvSpPr>
            <a:spLocks noGrp="1"/>
          </p:cNvSpPr>
          <p:nvPr>
            <p:ph type="title"/>
          </p:nvPr>
        </p:nvSpPr>
        <p:spPr/>
        <p:txBody>
          <a:bodyPr/>
          <a:lstStyle/>
          <a:p>
            <a:r>
              <a:rPr kumimoji="1" lang="zh-CN" altLang="en-US" dirty="0"/>
              <a:t>回顾</a:t>
            </a:r>
          </a:p>
        </p:txBody>
      </p:sp>
      <p:sp>
        <p:nvSpPr>
          <p:cNvPr id="4" name="灯片编号占位符 3">
            <a:extLst>
              <a:ext uri="{FF2B5EF4-FFF2-40B4-BE49-F238E27FC236}">
                <a16:creationId xmlns:a16="http://schemas.microsoft.com/office/drawing/2014/main" id="{F4BB617A-86CA-2B40-8AA5-109B6D235C5E}"/>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a:t>
            </a:fld>
            <a:endParaRPr lang="zh-CN" altLang="en-US" dirty="0">
              <a:solidFill>
                <a:srgbClr val="464653"/>
              </a:solidFill>
            </a:endParaRPr>
          </a:p>
        </p:txBody>
      </p:sp>
      <p:sp>
        <p:nvSpPr>
          <p:cNvPr id="7" name="内容占位符 6">
            <a:extLst>
              <a:ext uri="{FF2B5EF4-FFF2-40B4-BE49-F238E27FC236}">
                <a16:creationId xmlns:a16="http://schemas.microsoft.com/office/drawing/2014/main" id="{F8E7F6BF-BDC2-7A4C-9D1D-542039817A2C}"/>
              </a:ext>
            </a:extLst>
          </p:cNvPr>
          <p:cNvSpPr>
            <a:spLocks noGrp="1"/>
          </p:cNvSpPr>
          <p:nvPr>
            <p:ph idx="1"/>
          </p:nvPr>
        </p:nvSpPr>
        <p:spPr/>
        <p:txBody>
          <a:bodyPr/>
          <a:lstStyle/>
          <a:p>
            <a:endParaRPr lang="zh-CN" altLang="en-US" dirty="0"/>
          </a:p>
        </p:txBody>
      </p:sp>
      <p:grpSp>
        <p:nvGrpSpPr>
          <p:cNvPr id="14" name="组合 13">
            <a:extLst>
              <a:ext uri="{FF2B5EF4-FFF2-40B4-BE49-F238E27FC236}">
                <a16:creationId xmlns:a16="http://schemas.microsoft.com/office/drawing/2014/main" id="{7EE6C119-BF5B-0344-AA1C-2381B918D62A}"/>
              </a:ext>
            </a:extLst>
          </p:cNvPr>
          <p:cNvGrpSpPr/>
          <p:nvPr/>
        </p:nvGrpSpPr>
        <p:grpSpPr>
          <a:xfrm>
            <a:off x="1365504" y="1196752"/>
            <a:ext cx="9291345" cy="4975448"/>
            <a:chOff x="1365504" y="1196752"/>
            <a:chExt cx="9291345" cy="4975448"/>
          </a:xfrm>
        </p:grpSpPr>
        <p:grpSp>
          <p:nvGrpSpPr>
            <p:cNvPr id="5" name="组合 4">
              <a:extLst>
                <a:ext uri="{FF2B5EF4-FFF2-40B4-BE49-F238E27FC236}">
                  <a16:creationId xmlns:a16="http://schemas.microsoft.com/office/drawing/2014/main" id="{FDC21BAA-ACEB-2147-BDE0-4817E7790DB6}"/>
                </a:ext>
              </a:extLst>
            </p:cNvPr>
            <p:cNvGrpSpPr/>
            <p:nvPr/>
          </p:nvGrpSpPr>
          <p:grpSpPr>
            <a:xfrm>
              <a:off x="1365504" y="1196752"/>
              <a:ext cx="9291345" cy="4975448"/>
              <a:chOff x="1365504" y="1196752"/>
              <a:chExt cx="9291345" cy="4975448"/>
            </a:xfrm>
          </p:grpSpPr>
          <p:grpSp>
            <p:nvGrpSpPr>
              <p:cNvPr id="8" name="组合 7">
                <a:extLst>
                  <a:ext uri="{FF2B5EF4-FFF2-40B4-BE49-F238E27FC236}">
                    <a16:creationId xmlns:a16="http://schemas.microsoft.com/office/drawing/2014/main" id="{8CE92994-B2B7-FC47-A4C4-2EE1568B9E36}"/>
                  </a:ext>
                </a:extLst>
              </p:cNvPr>
              <p:cNvGrpSpPr/>
              <p:nvPr/>
            </p:nvGrpSpPr>
            <p:grpSpPr>
              <a:xfrm>
                <a:off x="1535151" y="1196752"/>
                <a:ext cx="9121698" cy="4975448"/>
                <a:chOff x="914400" y="1196752"/>
                <a:chExt cx="9121698" cy="4975448"/>
              </a:xfrm>
            </p:grpSpPr>
            <p:pic>
              <p:nvPicPr>
                <p:cNvPr id="9" name="图片 8">
                  <a:extLst>
                    <a:ext uri="{FF2B5EF4-FFF2-40B4-BE49-F238E27FC236}">
                      <a16:creationId xmlns:a16="http://schemas.microsoft.com/office/drawing/2014/main" id="{44540EA1-8740-7346-A84B-EA1E41728E14}"/>
                    </a:ext>
                  </a:extLst>
                </p:cNvPr>
                <p:cNvPicPr/>
                <p:nvPr/>
              </p:nvPicPr>
              <p:blipFill>
                <a:blip r:embed="rId3"/>
                <a:stretch>
                  <a:fillRect/>
                </a:stretch>
              </p:blipFill>
              <p:spPr>
                <a:xfrm>
                  <a:off x="914400" y="1196752"/>
                  <a:ext cx="9121698" cy="4847209"/>
                </a:xfrm>
                <a:prstGeom prst="rect">
                  <a:avLst/>
                </a:prstGeom>
              </p:spPr>
            </p:pic>
            <p:sp>
              <p:nvSpPr>
                <p:cNvPr id="10" name="矩形 9">
                  <a:extLst>
                    <a:ext uri="{FF2B5EF4-FFF2-40B4-BE49-F238E27FC236}">
                      <a16:creationId xmlns:a16="http://schemas.microsoft.com/office/drawing/2014/main" id="{0FDF05E0-10D9-044A-9C06-0FDE9407F34A}"/>
                    </a:ext>
                  </a:extLst>
                </p:cNvPr>
                <p:cNvSpPr/>
                <p:nvPr/>
              </p:nvSpPr>
              <p:spPr>
                <a:xfrm>
                  <a:off x="9114020" y="5546361"/>
                  <a:ext cx="794478" cy="625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矩形 2">
                <a:extLst>
                  <a:ext uri="{FF2B5EF4-FFF2-40B4-BE49-F238E27FC236}">
                    <a16:creationId xmlns:a16="http://schemas.microsoft.com/office/drawing/2014/main" id="{BB24A032-9864-1C4A-B5E9-A9B146D55AC1}"/>
                  </a:ext>
                </a:extLst>
              </p:cNvPr>
              <p:cNvSpPr/>
              <p:nvPr/>
            </p:nvSpPr>
            <p:spPr>
              <a:xfrm>
                <a:off x="1365504" y="3499104"/>
                <a:ext cx="1865376" cy="258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pic>
          <p:nvPicPr>
            <p:cNvPr id="6" name="图片 5">
              <a:extLst>
                <a:ext uri="{FF2B5EF4-FFF2-40B4-BE49-F238E27FC236}">
                  <a16:creationId xmlns:a16="http://schemas.microsoft.com/office/drawing/2014/main" id="{CB98DA26-7915-D543-8D1B-B747C344BCF2}"/>
                </a:ext>
              </a:extLst>
            </p:cNvPr>
            <p:cNvPicPr>
              <a:picLocks noChangeAspect="1"/>
            </p:cNvPicPr>
            <p:nvPr/>
          </p:nvPicPr>
          <p:blipFill>
            <a:blip r:embed="rId4"/>
            <a:stretch>
              <a:fillRect/>
            </a:stretch>
          </p:blipFill>
          <p:spPr>
            <a:xfrm>
              <a:off x="1365504" y="4044713"/>
              <a:ext cx="2730500" cy="1574800"/>
            </a:xfrm>
            <a:prstGeom prst="rect">
              <a:avLst/>
            </a:prstGeom>
          </p:spPr>
        </p:pic>
        <p:sp>
          <p:nvSpPr>
            <p:cNvPr id="11" name="矩形 10">
              <a:extLst>
                <a:ext uri="{FF2B5EF4-FFF2-40B4-BE49-F238E27FC236}">
                  <a16:creationId xmlns:a16="http://schemas.microsoft.com/office/drawing/2014/main" id="{DA30953B-38C1-214E-9676-D3E212D21581}"/>
                </a:ext>
              </a:extLst>
            </p:cNvPr>
            <p:cNvSpPr/>
            <p:nvPr/>
          </p:nvSpPr>
          <p:spPr>
            <a:xfrm>
              <a:off x="2865120" y="4401312"/>
              <a:ext cx="475488" cy="316992"/>
            </a:xfrm>
            <a:prstGeom prst="rect">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矩形 11">
              <a:extLst>
                <a:ext uri="{FF2B5EF4-FFF2-40B4-BE49-F238E27FC236}">
                  <a16:creationId xmlns:a16="http://schemas.microsoft.com/office/drawing/2014/main" id="{BA30D9DE-EAB2-614D-A8FD-4E749E184922}"/>
                </a:ext>
              </a:extLst>
            </p:cNvPr>
            <p:cNvSpPr/>
            <p:nvPr/>
          </p:nvSpPr>
          <p:spPr>
            <a:xfrm>
              <a:off x="4323104" y="4401312"/>
              <a:ext cx="1724127" cy="975360"/>
            </a:xfrm>
            <a:prstGeom prst="rect">
              <a:avLst/>
            </a:prstGeom>
            <a:solidFill>
              <a:srgbClr val="A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5" name="文本框 14">
            <a:extLst>
              <a:ext uri="{FF2B5EF4-FFF2-40B4-BE49-F238E27FC236}">
                <a16:creationId xmlns:a16="http://schemas.microsoft.com/office/drawing/2014/main" id="{ECEA750A-E336-3B4A-B6E8-17EE5152E27E}"/>
              </a:ext>
            </a:extLst>
          </p:cNvPr>
          <p:cNvSpPr txBox="1"/>
          <p:nvPr/>
        </p:nvSpPr>
        <p:spPr>
          <a:xfrm>
            <a:off x="4274336" y="4706112"/>
            <a:ext cx="1821663" cy="338554"/>
          </a:xfrm>
          <a:prstGeom prst="rect">
            <a:avLst/>
          </a:prstGeom>
          <a:noFill/>
        </p:spPr>
        <p:txBody>
          <a:bodyPr wrap="square" rtlCol="0">
            <a:spAutoFit/>
          </a:bodyPr>
          <a:lstStyle/>
          <a:p>
            <a:r>
              <a:rPr kumimoji="1" lang="zh-CN" altLang="en-US" sz="1600" dirty="0">
                <a:solidFill>
                  <a:schemeClr val="bg1"/>
                </a:solidFill>
              </a:rPr>
              <a:t>构造多轮差分特征</a:t>
            </a:r>
          </a:p>
        </p:txBody>
      </p:sp>
    </p:spTree>
    <p:extLst>
      <p:ext uri="{BB962C8B-B14F-4D97-AF65-F5344CB8AC3E}">
        <p14:creationId xmlns:p14="http://schemas.microsoft.com/office/powerpoint/2010/main" val="2555225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0223" y="624469"/>
            <a:ext cx="10582509" cy="3445726"/>
          </a:xfrm>
          <a:solidFill>
            <a:schemeClr val="bg1"/>
          </a:solidFill>
        </p:spPr>
        <p:txBody>
          <a:bodyPr>
            <a:normAutofit/>
          </a:bodyPr>
          <a:lstStyle/>
          <a:p>
            <a:pPr>
              <a:defRPr/>
            </a:pP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br>
              <a:rPr kumimoji="1" lang="en-US" altLang="zh-CN" sz="3600" dirty="0"/>
            </a:br>
            <a:r>
              <a:rPr kumimoji="1" lang="zh-CN" altLang="en-US" sz="3600" dirty="0"/>
              <a:t>  密钥恢复攻击</a:t>
            </a:r>
            <a:endParaRPr lang="zh-CN" altLang="en-US" sz="4400" dirty="0"/>
          </a:p>
        </p:txBody>
      </p:sp>
      <p:pic>
        <p:nvPicPr>
          <p:cNvPr id="4" name="图片 3">
            <a:extLst>
              <a:ext uri="{FF2B5EF4-FFF2-40B4-BE49-F238E27FC236}">
                <a16:creationId xmlns:a16="http://schemas.microsoft.com/office/drawing/2014/main" id="{850021CB-61AB-CC40-93E6-22E1BB37D18D}"/>
              </a:ext>
            </a:extLst>
          </p:cNvPr>
          <p:cNvPicPr>
            <a:picLocks noChangeAspect="1"/>
          </p:cNvPicPr>
          <p:nvPr/>
        </p:nvPicPr>
        <p:blipFill>
          <a:blip r:link="rId3"/>
          <a:stretch>
            <a:fillRect/>
          </a:stretch>
        </p:blipFill>
        <p:spPr>
          <a:xfrm>
            <a:off x="2794000" y="1270000"/>
            <a:ext cx="63500" cy="76200"/>
          </a:xfrm>
          <a:prstGeom prst="rect">
            <a:avLst/>
          </a:prstGeom>
        </p:spPr>
      </p:pic>
      <p:pic>
        <p:nvPicPr>
          <p:cNvPr id="5" name="图片 4">
            <a:extLst>
              <a:ext uri="{FF2B5EF4-FFF2-40B4-BE49-F238E27FC236}">
                <a16:creationId xmlns:a16="http://schemas.microsoft.com/office/drawing/2014/main" id="{21ED5195-04D3-D648-BFE6-F1AD8D41E028}"/>
              </a:ext>
            </a:extLst>
          </p:cNvPr>
          <p:cNvPicPr>
            <a:picLocks noChangeAspect="1"/>
          </p:cNvPicPr>
          <p:nvPr/>
        </p:nvPicPr>
        <p:blipFill>
          <a:blip r:link="rId3"/>
          <a:stretch>
            <a:fillRect/>
          </a:stretch>
        </p:blipFill>
        <p:spPr>
          <a:xfrm>
            <a:off x="2794000" y="1270000"/>
            <a:ext cx="63500" cy="76200"/>
          </a:xfrm>
          <a:prstGeom prst="rect">
            <a:avLst/>
          </a:prstGeom>
        </p:spPr>
      </p:pic>
      <p:pic>
        <p:nvPicPr>
          <p:cNvPr id="6" name="图片 5">
            <a:extLst>
              <a:ext uri="{FF2B5EF4-FFF2-40B4-BE49-F238E27FC236}">
                <a16:creationId xmlns:a16="http://schemas.microsoft.com/office/drawing/2014/main" id="{87D5E916-C3AA-414C-A272-4089A77B6DB8}"/>
              </a:ext>
            </a:extLst>
          </p:cNvPr>
          <p:cNvPicPr>
            <a:picLocks noChangeAspect="1"/>
          </p:cNvPicPr>
          <p:nvPr/>
        </p:nvPicPr>
        <p:blipFill>
          <a:blip r:link="rId3"/>
          <a:stretch>
            <a:fillRect/>
          </a:stretch>
        </p:blipFill>
        <p:spPr>
          <a:xfrm>
            <a:off x="2794000" y="1270000"/>
            <a:ext cx="63500" cy="76200"/>
          </a:xfrm>
          <a:prstGeom prst="rect">
            <a:avLst/>
          </a:prstGeom>
        </p:spPr>
      </p:pic>
      <p:pic>
        <p:nvPicPr>
          <p:cNvPr id="7" name="图片 6">
            <a:extLst>
              <a:ext uri="{FF2B5EF4-FFF2-40B4-BE49-F238E27FC236}">
                <a16:creationId xmlns:a16="http://schemas.microsoft.com/office/drawing/2014/main" id="{3A960338-D57B-774C-839B-99C9AACDBB8E}"/>
              </a:ext>
            </a:extLst>
          </p:cNvPr>
          <p:cNvPicPr>
            <a:picLocks noChangeAspect="1"/>
          </p:cNvPicPr>
          <p:nvPr/>
        </p:nvPicPr>
        <p:blipFill>
          <a:blip r:link="rId3"/>
          <a:stretch>
            <a:fillRect/>
          </a:stretch>
        </p:blipFill>
        <p:spPr>
          <a:xfrm>
            <a:off x="2794000" y="1270000"/>
            <a:ext cx="63500" cy="76200"/>
          </a:xfrm>
          <a:prstGeom prst="rect">
            <a:avLst/>
          </a:prstGeom>
        </p:spPr>
      </p:pic>
      <p:pic>
        <p:nvPicPr>
          <p:cNvPr id="8" name="图片 7">
            <a:extLst>
              <a:ext uri="{FF2B5EF4-FFF2-40B4-BE49-F238E27FC236}">
                <a16:creationId xmlns:a16="http://schemas.microsoft.com/office/drawing/2014/main" id="{7B93743F-8AE7-B64F-AC6C-B7E2EF65406F}"/>
              </a:ext>
            </a:extLst>
          </p:cNvPr>
          <p:cNvPicPr>
            <a:picLocks noChangeAspect="1"/>
          </p:cNvPicPr>
          <p:nvPr/>
        </p:nvPicPr>
        <p:blipFill>
          <a:blip r:link="rId3"/>
          <a:stretch>
            <a:fillRect/>
          </a:stretch>
        </p:blipFill>
        <p:spPr>
          <a:xfrm>
            <a:off x="2794000" y="1270000"/>
            <a:ext cx="63500" cy="76200"/>
          </a:xfrm>
          <a:prstGeom prst="rect">
            <a:avLst/>
          </a:prstGeom>
        </p:spPr>
      </p:pic>
      <p:pic>
        <p:nvPicPr>
          <p:cNvPr id="9" name="图片 8">
            <a:extLst>
              <a:ext uri="{FF2B5EF4-FFF2-40B4-BE49-F238E27FC236}">
                <a16:creationId xmlns:a16="http://schemas.microsoft.com/office/drawing/2014/main" id="{C46C5A80-59E3-7747-B0CE-B2A1F09CDBB9}"/>
              </a:ext>
            </a:extLst>
          </p:cNvPr>
          <p:cNvPicPr>
            <a:picLocks noChangeAspect="1"/>
          </p:cNvPicPr>
          <p:nvPr/>
        </p:nvPicPr>
        <p:blipFill>
          <a:blip r:link="rId3"/>
          <a:stretch>
            <a:fillRect/>
          </a:stretch>
        </p:blipFill>
        <p:spPr>
          <a:xfrm>
            <a:off x="2794000" y="1270000"/>
            <a:ext cx="63500" cy="76200"/>
          </a:xfrm>
          <a:prstGeom prst="rect">
            <a:avLst/>
          </a:prstGeom>
        </p:spPr>
      </p:pic>
      <p:pic>
        <p:nvPicPr>
          <p:cNvPr id="10" name="图片 9">
            <a:extLst>
              <a:ext uri="{FF2B5EF4-FFF2-40B4-BE49-F238E27FC236}">
                <a16:creationId xmlns:a16="http://schemas.microsoft.com/office/drawing/2014/main" id="{974C09C7-A500-C24A-AF57-0F52B590CA50}"/>
              </a:ext>
            </a:extLst>
          </p:cNvPr>
          <p:cNvPicPr>
            <a:picLocks noChangeAspect="1"/>
          </p:cNvPicPr>
          <p:nvPr/>
        </p:nvPicPr>
        <p:blipFill>
          <a:blip r:link="rId3"/>
          <a:stretch>
            <a:fillRect/>
          </a:stretch>
        </p:blipFill>
        <p:spPr>
          <a:xfrm>
            <a:off x="2794000" y="1270000"/>
            <a:ext cx="63500" cy="76200"/>
          </a:xfrm>
          <a:prstGeom prst="rect">
            <a:avLst/>
          </a:prstGeom>
        </p:spPr>
      </p:pic>
      <p:pic>
        <p:nvPicPr>
          <p:cNvPr id="11" name="图片 10">
            <a:extLst>
              <a:ext uri="{FF2B5EF4-FFF2-40B4-BE49-F238E27FC236}">
                <a16:creationId xmlns:a16="http://schemas.microsoft.com/office/drawing/2014/main" id="{66986A0E-F68C-EB49-A7D5-8EB84684D22D}"/>
              </a:ext>
            </a:extLst>
          </p:cNvPr>
          <p:cNvPicPr>
            <a:picLocks noChangeAspect="1"/>
          </p:cNvPicPr>
          <p:nvPr/>
        </p:nvPicPr>
        <p:blipFill>
          <a:blip r:link="rId3"/>
          <a:stretch>
            <a:fillRect/>
          </a:stretch>
        </p:blipFill>
        <p:spPr>
          <a:xfrm>
            <a:off x="1270000" y="1270000"/>
            <a:ext cx="63500" cy="76200"/>
          </a:xfrm>
          <a:prstGeom prst="rect">
            <a:avLst/>
          </a:prstGeom>
        </p:spPr>
      </p:pic>
      <p:sp>
        <p:nvSpPr>
          <p:cNvPr id="13" name="副标题 12">
            <a:extLst>
              <a:ext uri="{FF2B5EF4-FFF2-40B4-BE49-F238E27FC236}">
                <a16:creationId xmlns:a16="http://schemas.microsoft.com/office/drawing/2014/main" id="{83C3BEB7-6660-C146-A584-68D41BE6414B}"/>
              </a:ext>
            </a:extLst>
          </p:cNvPr>
          <p:cNvSpPr>
            <a:spLocks noGrp="1"/>
          </p:cNvSpPr>
          <p:nvPr>
            <p:ph type="subTitle" idx="1"/>
          </p:nvPr>
        </p:nvSpPr>
        <p:spPr>
          <a:xfrm>
            <a:off x="651205" y="4389119"/>
            <a:ext cx="7891272" cy="1537955"/>
          </a:xfrm>
        </p:spPr>
        <p:txBody>
          <a:bodyPr>
            <a:normAutofit/>
          </a:bodyPr>
          <a:lstStyle/>
          <a:p>
            <a:r>
              <a:rPr kumimoji="1" lang="zh-CN" altLang="en-US" sz="2800" dirty="0"/>
              <a:t>缩减到</a:t>
            </a:r>
            <a:r>
              <a:rPr kumimoji="1" lang="en-US" altLang="zh-CN" sz="2800" dirty="0"/>
              <a:t>5</a:t>
            </a:r>
            <a:r>
              <a:rPr kumimoji="1" lang="zh-CN" altLang="en-US" sz="2800" dirty="0"/>
              <a:t>轮的</a:t>
            </a:r>
            <a:r>
              <a:rPr lang="en-US" altLang="zh-CN" sz="2800" dirty="0" err="1"/>
              <a:t>CipherFour</a:t>
            </a:r>
            <a:r>
              <a:rPr lang="zh-CN" altLang="en-US" sz="2800" dirty="0"/>
              <a:t>算法的截断差分攻击（</a:t>
            </a:r>
            <a:r>
              <a:rPr lang="en-US" altLang="zh-CN" sz="2800" dirty="0"/>
              <a:t>1+</a:t>
            </a:r>
            <a:r>
              <a:rPr lang="en-US" altLang="zh-CN" sz="2800" dirty="0">
                <a:solidFill>
                  <a:srgbClr val="C00000"/>
                </a:solidFill>
              </a:rPr>
              <a:t>3</a:t>
            </a:r>
            <a:r>
              <a:rPr lang="en-US" altLang="zh-CN" sz="2800" dirty="0"/>
              <a:t>+1</a:t>
            </a:r>
            <a:r>
              <a:rPr lang="zh-CN" altLang="en-US" sz="2800" dirty="0"/>
              <a:t>）</a:t>
            </a:r>
            <a:endParaRPr lang="en-US" altLang="zh-CN" sz="2800" dirty="0"/>
          </a:p>
        </p:txBody>
      </p:sp>
      <p:pic>
        <p:nvPicPr>
          <p:cNvPr id="14" name="图片 13">
            <a:extLst>
              <a:ext uri="{FF2B5EF4-FFF2-40B4-BE49-F238E27FC236}">
                <a16:creationId xmlns:a16="http://schemas.microsoft.com/office/drawing/2014/main" id="{A19969EB-DD66-0140-82AD-0216F92B6589}"/>
              </a:ext>
            </a:extLst>
          </p:cNvPr>
          <p:cNvPicPr>
            <a:picLocks noChangeAspect="1"/>
          </p:cNvPicPr>
          <p:nvPr/>
        </p:nvPicPr>
        <p:blipFill rotWithShape="1">
          <a:blip r:embed="rId4"/>
          <a:srcRect l="1863" t="626" r="3067" b="516"/>
          <a:stretch/>
        </p:blipFill>
        <p:spPr>
          <a:xfrm>
            <a:off x="9052951" y="45976"/>
            <a:ext cx="2441643" cy="6753898"/>
          </a:xfrm>
          <a:prstGeom prst="rect">
            <a:avLst/>
          </a:prstGeom>
        </p:spPr>
      </p:pic>
      <p:sp>
        <p:nvSpPr>
          <p:cNvPr id="15" name="矩形 14">
            <a:extLst>
              <a:ext uri="{FF2B5EF4-FFF2-40B4-BE49-F238E27FC236}">
                <a16:creationId xmlns:a16="http://schemas.microsoft.com/office/drawing/2014/main" id="{C761B737-69CB-C742-91C7-55BDF9A6650F}"/>
              </a:ext>
            </a:extLst>
          </p:cNvPr>
          <p:cNvSpPr/>
          <p:nvPr/>
        </p:nvSpPr>
        <p:spPr>
          <a:xfrm>
            <a:off x="9052951" y="1524096"/>
            <a:ext cx="2441643" cy="411800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B619723-D0E1-B849-AFCB-7F65299E4FAE}"/>
                  </a:ext>
                </a:extLst>
              </p:cNvPr>
              <p:cNvSpPr/>
              <p:nvPr/>
            </p:nvSpPr>
            <p:spPr>
              <a:xfrm>
                <a:off x="8493247" y="1580088"/>
                <a:ext cx="559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1" i="1">
                              <a:solidFill>
                                <a:srgbClr val="C00000"/>
                              </a:solidFill>
                              <a:latin typeface="Cambria Math" panose="02040503050406030204" pitchFamily="18" charset="0"/>
                            </a:rPr>
                          </m:ctrlPr>
                        </m:sSubSup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a:solidFill>
                                <a:srgbClr val="C00000"/>
                              </a:solidFill>
                              <a:latin typeface="Cambria Math" panose="02040503050406030204" pitchFamily="18" charset="0"/>
                            </a:rPr>
                            <m:t>𝒊𝒏</m:t>
                          </m:r>
                        </m:sub>
                        <m:sup>
                          <m:r>
                            <a:rPr kumimoji="1" lang="en-US" altLang="zh-CN" b="1" i="1">
                              <a:solidFill>
                                <a:srgbClr val="C00000"/>
                              </a:solidFill>
                              <a:latin typeface="Cambria Math" panose="02040503050406030204" pitchFamily="18" charset="0"/>
                            </a:rPr>
                            <m:t>′</m:t>
                          </m:r>
                        </m:sup>
                      </m:sSubSup>
                    </m:oMath>
                  </m:oMathPara>
                </a14:m>
                <a:endParaRPr lang="zh-CN" altLang="en-US" dirty="0"/>
              </a:p>
            </p:txBody>
          </p:sp>
        </mc:Choice>
        <mc:Fallback xmlns="">
          <p:sp>
            <p:nvSpPr>
              <p:cNvPr id="3" name="矩形 2">
                <a:extLst>
                  <a:ext uri="{FF2B5EF4-FFF2-40B4-BE49-F238E27FC236}">
                    <a16:creationId xmlns:a16="http://schemas.microsoft.com/office/drawing/2014/main" id="{2B619723-D0E1-B849-AFCB-7F65299E4FAE}"/>
                  </a:ext>
                </a:extLst>
              </p:cNvPr>
              <p:cNvSpPr>
                <a:spLocks noRot="1" noChangeAspect="1" noMove="1" noResize="1" noEditPoints="1" noAdjustHandles="1" noChangeArrowheads="1" noChangeShapeType="1" noTextEdit="1"/>
              </p:cNvSpPr>
              <p:nvPr/>
            </p:nvSpPr>
            <p:spPr>
              <a:xfrm>
                <a:off x="8493247" y="1580088"/>
                <a:ext cx="559704" cy="369332"/>
              </a:xfrm>
              <a:prstGeom prst="rect">
                <a:avLst/>
              </a:prstGeom>
              <a:blipFill>
                <a:blip r:embed="rId5"/>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3CB2944-A65D-384E-8CA7-A24017F831C1}"/>
                  </a:ext>
                </a:extLst>
              </p:cNvPr>
              <p:cNvSpPr/>
              <p:nvPr/>
            </p:nvSpPr>
            <p:spPr>
              <a:xfrm>
                <a:off x="8502871" y="5272772"/>
                <a:ext cx="665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1" i="1" smtClean="0">
                              <a:solidFill>
                                <a:srgbClr val="C00000"/>
                              </a:solidFill>
                              <a:latin typeface="Cambria Math" panose="02040503050406030204" pitchFamily="18" charset="0"/>
                            </a:rPr>
                          </m:ctrlPr>
                        </m:sSubSup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smtClean="0">
                              <a:solidFill>
                                <a:srgbClr val="C00000"/>
                              </a:solidFill>
                              <a:latin typeface="Cambria Math" panose="02040503050406030204" pitchFamily="18" charset="0"/>
                              <a:ea typeface="Cambria Math" panose="02040503050406030204" pitchFamily="18" charset="0"/>
                            </a:rPr>
                            <m:t>𝒐𝒖𝒕</m:t>
                          </m:r>
                        </m:sub>
                        <m:sup>
                          <m:r>
                            <a:rPr kumimoji="1" lang="en-US" altLang="zh-CN" b="1" i="1">
                              <a:solidFill>
                                <a:srgbClr val="C00000"/>
                              </a:solidFill>
                              <a:latin typeface="Cambria Math" panose="02040503050406030204" pitchFamily="18" charset="0"/>
                            </a:rPr>
                            <m:t>′</m:t>
                          </m:r>
                        </m:sup>
                      </m:sSubSup>
                    </m:oMath>
                  </m:oMathPara>
                </a14:m>
                <a:endParaRPr lang="zh-CN" altLang="en-US" dirty="0"/>
              </a:p>
            </p:txBody>
          </p:sp>
        </mc:Choice>
        <mc:Fallback xmlns="">
          <p:sp>
            <p:nvSpPr>
              <p:cNvPr id="17" name="矩形 16">
                <a:extLst>
                  <a:ext uri="{FF2B5EF4-FFF2-40B4-BE49-F238E27FC236}">
                    <a16:creationId xmlns:a16="http://schemas.microsoft.com/office/drawing/2014/main" id="{93CB2944-A65D-384E-8CA7-A24017F831C1}"/>
                  </a:ext>
                </a:extLst>
              </p:cNvPr>
              <p:cNvSpPr>
                <a:spLocks noRot="1" noChangeAspect="1" noMove="1" noResize="1" noEditPoints="1" noAdjustHandles="1" noChangeArrowheads="1" noChangeShapeType="1" noTextEdit="1"/>
              </p:cNvSpPr>
              <p:nvPr/>
            </p:nvSpPr>
            <p:spPr>
              <a:xfrm>
                <a:off x="8502871" y="5272772"/>
                <a:ext cx="665503" cy="369332"/>
              </a:xfrm>
              <a:prstGeom prst="rect">
                <a:avLst/>
              </a:prstGeom>
              <a:blipFill>
                <a:blip r:embed="rId6"/>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E56EBB64-3F11-BA41-AF9C-7CC72CF935E0}"/>
              </a:ext>
            </a:extLst>
          </p:cNvPr>
          <p:cNvGrpSpPr/>
          <p:nvPr/>
        </p:nvGrpSpPr>
        <p:grpSpPr>
          <a:xfrm>
            <a:off x="11322892" y="381095"/>
            <a:ext cx="231862" cy="6039300"/>
            <a:chOff x="11322892" y="469231"/>
            <a:chExt cx="231862" cy="6039300"/>
          </a:xfrm>
        </p:grpSpPr>
        <p:sp>
          <p:nvSpPr>
            <p:cNvPr id="18" name="椭圆 17">
              <a:extLst>
                <a:ext uri="{FF2B5EF4-FFF2-40B4-BE49-F238E27FC236}">
                  <a16:creationId xmlns:a16="http://schemas.microsoft.com/office/drawing/2014/main" id="{67081EA9-00B3-C144-9BAB-9DB7D6E0E0D7}"/>
                </a:ext>
              </a:extLst>
            </p:cNvPr>
            <p:cNvSpPr/>
            <p:nvPr/>
          </p:nvSpPr>
          <p:spPr>
            <a:xfrm>
              <a:off x="11322892" y="469231"/>
              <a:ext cx="231862" cy="252663"/>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椭圆 18">
              <a:extLst>
                <a:ext uri="{FF2B5EF4-FFF2-40B4-BE49-F238E27FC236}">
                  <a16:creationId xmlns:a16="http://schemas.microsoft.com/office/drawing/2014/main" id="{77D8F9C8-F188-F144-856E-A8C65E56A76A}"/>
                </a:ext>
              </a:extLst>
            </p:cNvPr>
            <p:cNvSpPr/>
            <p:nvPr/>
          </p:nvSpPr>
          <p:spPr>
            <a:xfrm>
              <a:off x="11322892" y="6255868"/>
              <a:ext cx="231862" cy="252663"/>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6" name="矩形 15">
            <a:extLst>
              <a:ext uri="{FF2B5EF4-FFF2-40B4-BE49-F238E27FC236}">
                <a16:creationId xmlns:a16="http://schemas.microsoft.com/office/drawing/2014/main" id="{D2CCF403-47B4-4141-A238-047A4D4C6658}"/>
              </a:ext>
            </a:extLst>
          </p:cNvPr>
          <p:cNvSpPr/>
          <p:nvPr/>
        </p:nvSpPr>
        <p:spPr>
          <a:xfrm>
            <a:off x="8992791" y="5389193"/>
            <a:ext cx="2589170" cy="369332"/>
          </a:xfrm>
          <a:prstGeom prst="rect">
            <a:avLst/>
          </a:prstGeom>
        </p:spPr>
        <p:txBody>
          <a:bodyPr wrap="none">
            <a:spAutoFit/>
          </a:bodyPr>
          <a:lstStyle/>
          <a:p>
            <a:r>
              <a:rPr lang="zh-CN" altLang="en-US" dirty="0">
                <a:ln w="0"/>
                <a:effectLst>
                  <a:outerShdw blurRad="38100" dist="19050" dir="2700000" algn="tl" rotWithShape="0">
                    <a:schemeClr val="dk1">
                      <a:alpha val="40000"/>
                    </a:schemeClr>
                  </a:outerShdw>
                </a:effectLst>
              </a:rPr>
              <a:t>*</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a:t>
            </a:r>
            <a:endParaRPr lang="zh-CN" altLang="en-US" dirty="0"/>
          </a:p>
        </p:txBody>
      </p:sp>
      <p:sp>
        <p:nvSpPr>
          <p:cNvPr id="21" name="矩形 20">
            <a:extLst>
              <a:ext uri="{FF2B5EF4-FFF2-40B4-BE49-F238E27FC236}">
                <a16:creationId xmlns:a16="http://schemas.microsoft.com/office/drawing/2014/main" id="{F8CD771F-53C0-B940-A222-E39D1359A78A}"/>
              </a:ext>
            </a:extLst>
          </p:cNvPr>
          <p:cNvSpPr/>
          <p:nvPr/>
        </p:nvSpPr>
        <p:spPr>
          <a:xfrm>
            <a:off x="8961120" y="1544033"/>
            <a:ext cx="2531462" cy="369332"/>
          </a:xfrm>
          <a:prstGeom prst="rect">
            <a:avLst/>
          </a:prstGeom>
        </p:spPr>
        <p:txBody>
          <a:bodyPr wrap="none">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0010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p>
        </p:txBody>
      </p:sp>
    </p:spTree>
    <p:extLst>
      <p:ext uri="{BB962C8B-B14F-4D97-AF65-F5344CB8AC3E}">
        <p14:creationId xmlns:p14="http://schemas.microsoft.com/office/powerpoint/2010/main" val="149833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03862-86C1-154F-9FCB-CA896251DE11}"/>
              </a:ext>
            </a:extLst>
          </p:cNvPr>
          <p:cNvSpPr>
            <a:spLocks noGrp="1"/>
          </p:cNvSpPr>
          <p:nvPr>
            <p:ph type="title"/>
          </p:nvPr>
        </p:nvSpPr>
        <p:spPr/>
        <p:txBody>
          <a:bodyPr/>
          <a:lstStyle/>
          <a:p>
            <a:r>
              <a:rPr kumimoji="1" lang="zh-CN" altLang="en-US" dirty="0"/>
              <a:t>采样</a:t>
            </a:r>
            <a:r>
              <a:rPr kumimoji="1" lang="en-US" altLang="zh-CN" dirty="0"/>
              <a:t>——</a:t>
            </a:r>
            <a:r>
              <a:rPr kumimoji="1" lang="zh-CN" altLang="en-US" dirty="0"/>
              <a:t>选择明文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5D0F91-84C5-1B4D-8967-9BE1B02929B5}"/>
                  </a:ext>
                </a:extLst>
              </p:cNvPr>
              <p:cNvSpPr>
                <a:spLocks noGrp="1"/>
              </p:cNvSpPr>
              <p:nvPr>
                <p:ph idx="1"/>
              </p:nvPr>
            </p:nvSpPr>
            <p:spPr>
              <a:xfrm>
                <a:off x="276726" y="1196752"/>
                <a:ext cx="6584977" cy="4975448"/>
              </a:xfrm>
            </p:spPr>
            <p:txBody>
              <a:bodyPr>
                <a:noAutofit/>
              </a:bodyPr>
              <a:lstStyle/>
              <a:p>
                <a:r>
                  <a:rPr kumimoji="1" lang="zh-CN" altLang="en-US" dirty="0"/>
                  <a:t>如何选取明文对，保证输入差分的头部？</a:t>
                </a:r>
                <a:endParaRPr kumimoji="1" lang="en-US" altLang="zh-CN" dirty="0"/>
              </a:p>
              <a:p>
                <a:r>
                  <a:rPr kumimoji="1" lang="en-US" altLang="zh-CN" dirty="0"/>
                  <a:t>Structure</a:t>
                </a:r>
                <a:r>
                  <a:rPr kumimoji="1" lang="zh-CN" altLang="en-US" dirty="0"/>
                  <a:t> </a:t>
                </a:r>
                <a:r>
                  <a:rPr kumimoji="1" lang="en-US" altLang="zh-CN" dirty="0"/>
                  <a:t>of</a:t>
                </a:r>
                <a:r>
                  <a:rPr kumimoji="1" lang="zh-CN" altLang="en-US" dirty="0"/>
                  <a:t> </a:t>
                </a:r>
                <a:r>
                  <a:rPr kumimoji="1" lang="en-US" altLang="zh-CN" dirty="0"/>
                  <a:t>messages</a:t>
                </a:r>
              </a:p>
              <a:p>
                <a:r>
                  <a:rPr kumimoji="1" lang="zh-CN" altLang="en-US" dirty="0"/>
                  <a:t>选择由</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4</m:t>
                        </m:r>
                      </m:sup>
                    </m:sSup>
                  </m:oMath>
                </a14:m>
                <a:r>
                  <a:rPr kumimoji="1" lang="zh-CN" altLang="en-US" dirty="0"/>
                  <a:t>个明文构成的</a:t>
                </a:r>
                <a:r>
                  <a:rPr kumimoji="1" lang="zh-CN" altLang="en-US" dirty="0">
                    <a:solidFill>
                      <a:srgbClr val="C00000"/>
                    </a:solidFill>
                  </a:rPr>
                  <a:t>结构体</a:t>
                </a:r>
                <a:endParaRPr kumimoji="1" lang="en-US" altLang="zh-CN" dirty="0">
                  <a:solidFill>
                    <a:srgbClr val="C00000"/>
                  </a:solidFill>
                </a:endParaRPr>
              </a:p>
              <a:p>
                <a:pPr lvl="1"/>
                <a14:m>
                  <m:oMath xmlns:m="http://schemas.openxmlformats.org/officeDocument/2006/math">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m:t>
                    </m:r>
                    <m:r>
                      <a:rPr kumimoji="1" lang="zh-CN" altLang="en-US" i="1">
                        <a:latin typeface="Cambria Math" panose="02040503050406030204" pitchFamily="18" charset="0"/>
                      </a:rPr>
                      <m:t>其中</m:t>
                    </m:r>
                    <m:r>
                      <a:rPr kumimoji="1" lang="zh-CN" altLang="en-US"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i="1">
                            <a:latin typeface="Cambria Math" panose="02040503050406030204" pitchFamily="18" charset="0"/>
                          </a:rPr>
                          <m:t>0</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i="1">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i="1">
                            <a:latin typeface="Cambria Math" panose="02040503050406030204" pitchFamily="18" charset="0"/>
                          </a:rPr>
                          <m:t>2</m:t>
                        </m:r>
                      </m:sub>
                    </m:sSub>
                    <m:r>
                      <a:rPr kumimoji="1" lang="zh-CN" altLang="en-US" i="1" smtClean="0">
                        <a:latin typeface="Cambria Math" panose="02040503050406030204" pitchFamily="18" charset="0"/>
                      </a:rPr>
                      <m:t>为</m:t>
                    </m:r>
                    <m:r>
                      <a:rPr kumimoji="1" lang="zh-CN" altLang="en-US" i="1">
                        <a:latin typeface="Cambria Math" panose="02040503050406030204" pitchFamily="18" charset="0"/>
                      </a:rPr>
                      <m:t>任意取定</m:t>
                    </m:r>
                    <m:r>
                      <a:rPr kumimoji="1" lang="zh-CN" altLang="en-US" i="1" smtClean="0">
                        <a:latin typeface="Cambria Math" panose="02040503050406030204" pitchFamily="18" charset="0"/>
                      </a:rPr>
                      <m:t>的</m:t>
                    </m:r>
                    <m:r>
                      <a:rPr kumimoji="1" lang="en-US" altLang="zh-CN" b="0" i="1" smtClean="0">
                        <a:latin typeface="Cambria Math" panose="02040503050406030204" pitchFamily="18" charset="0"/>
                      </a:rPr>
                      <m:t>4</m:t>
                    </m:r>
                    <m:r>
                      <a:rPr kumimoji="1" lang="zh-CN" altLang="en-US" i="1">
                        <a:latin typeface="Cambria Math" panose="02040503050406030204" pitchFamily="18" charset="0"/>
                      </a:rPr>
                      <m:t>比特常数</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=0,…,15}</m:t>
                    </m:r>
                  </m:oMath>
                </a14:m>
                <a:endParaRPr kumimoji="1" lang="en-US" altLang="zh-CN" dirty="0"/>
              </a:p>
              <a:p>
                <a:r>
                  <a:rPr kumimoji="1" lang="zh-CN" altLang="en-US" dirty="0">
                    <a:solidFill>
                      <a:srgbClr val="C00000"/>
                    </a:solidFill>
                  </a:rPr>
                  <a:t>任意两两组对即可，</a:t>
                </a:r>
                <a14:m>
                  <m:oMath xmlns:m="http://schemas.openxmlformats.org/officeDocument/2006/math">
                    <m:sSubSup>
                      <m:sSubSupPr>
                        <m:ctrlPr>
                          <a:rPr kumimoji="1" lang="en-US" altLang="zh-CN" i="1" smtClean="0">
                            <a:solidFill>
                              <a:srgbClr val="C00000"/>
                            </a:solidFill>
                            <a:latin typeface="Cambria Math" panose="02040503050406030204" pitchFamily="18" charset="0"/>
                          </a:rPr>
                        </m:ctrlPr>
                      </m:sSubSupPr>
                      <m:e>
                        <m:r>
                          <m:rPr>
                            <m:sty m:val="p"/>
                          </m:rPr>
                          <a:rPr kumimoji="1" lang="en-US" altLang="zh-CN" i="1">
                            <a:solidFill>
                              <a:srgbClr val="C00000"/>
                            </a:solidFill>
                            <a:latin typeface="Cambria Math" panose="02040503050406030204" pitchFamily="18" charset="0"/>
                          </a:rPr>
                          <m:t>C</m:t>
                        </m:r>
                      </m:e>
                      <m:sub>
                        <m:sSup>
                          <m:sSupPr>
                            <m:ctrlPr>
                              <a:rPr kumimoji="1" lang="en-US" altLang="zh-CN" i="1" smtClean="0">
                                <a:solidFill>
                                  <a:srgbClr val="C00000"/>
                                </a:solidFill>
                                <a:latin typeface="Cambria Math" panose="02040503050406030204" pitchFamily="18" charset="0"/>
                              </a:rPr>
                            </m:ctrlPr>
                          </m:sSupPr>
                          <m:e>
                            <m:r>
                              <a:rPr kumimoji="1" lang="en-US" altLang="zh-CN" b="0" i="1" smtClean="0">
                                <a:solidFill>
                                  <a:srgbClr val="C00000"/>
                                </a:solidFill>
                                <a:latin typeface="Cambria Math" panose="02040503050406030204" pitchFamily="18" charset="0"/>
                              </a:rPr>
                              <m:t>2</m:t>
                            </m:r>
                          </m:e>
                          <m:sup>
                            <m:r>
                              <a:rPr kumimoji="1" lang="en-US" altLang="zh-CN" b="0" i="1" smtClean="0">
                                <a:solidFill>
                                  <a:srgbClr val="C00000"/>
                                </a:solidFill>
                                <a:latin typeface="Cambria Math" panose="02040503050406030204" pitchFamily="18" charset="0"/>
                              </a:rPr>
                              <m:t>4</m:t>
                            </m:r>
                          </m:sup>
                        </m:sSup>
                      </m:sub>
                      <m:sup>
                        <m:r>
                          <a:rPr kumimoji="1" lang="en-US" altLang="zh-CN" b="0" i="1" smtClean="0">
                            <a:solidFill>
                              <a:srgbClr val="C00000"/>
                            </a:solidFill>
                            <a:latin typeface="Cambria Math" panose="02040503050406030204" pitchFamily="18" charset="0"/>
                          </a:rPr>
                          <m:t>2</m:t>
                        </m:r>
                      </m:sup>
                    </m:sSubSup>
                    <m:r>
                      <a:rPr kumimoji="1" lang="en-US" altLang="zh-CN" b="0" i="1" smtClean="0">
                        <a:solidFill>
                          <a:srgbClr val="C00000"/>
                        </a:solidFill>
                        <a:latin typeface="Cambria Math" panose="02040503050406030204" pitchFamily="18" charset="0"/>
                        <a:ea typeface="Cambria Math" panose="02040503050406030204" pitchFamily="18" charset="0"/>
                      </a:rPr>
                      <m:t>≈</m:t>
                    </m:r>
                  </m:oMath>
                </a14:m>
                <a:r>
                  <a:rPr kumimoji="1" lang="en-US" altLang="zh-CN" dirty="0">
                    <a:solidFill>
                      <a:srgbClr val="C00000"/>
                    </a:solidFill>
                  </a:rPr>
                  <a:t> </a:t>
                </a:r>
                <a14:m>
                  <m:oMath xmlns:m="http://schemas.openxmlformats.org/officeDocument/2006/math">
                    <m:sSup>
                      <m:sSupPr>
                        <m:ctrlPr>
                          <a:rPr kumimoji="1" lang="en-US" altLang="zh-CN" i="1">
                            <a:solidFill>
                              <a:srgbClr val="C00000"/>
                            </a:solidFill>
                            <a:latin typeface="Cambria Math" panose="02040503050406030204" pitchFamily="18" charset="0"/>
                          </a:rPr>
                        </m:ctrlPr>
                      </m:sSupPr>
                      <m:e>
                        <m:r>
                          <a:rPr kumimoji="1" lang="en-US" altLang="zh-CN" i="1">
                            <a:solidFill>
                              <a:srgbClr val="C00000"/>
                            </a:solidFill>
                            <a:latin typeface="Cambria Math" panose="02040503050406030204" pitchFamily="18" charset="0"/>
                          </a:rPr>
                          <m:t>2</m:t>
                        </m:r>
                      </m:e>
                      <m:sup>
                        <m:r>
                          <a:rPr kumimoji="1" lang="en-US" altLang="zh-CN" b="0" i="1" smtClean="0">
                            <a:solidFill>
                              <a:srgbClr val="C00000"/>
                            </a:solidFill>
                            <a:latin typeface="Cambria Math" panose="02040503050406030204" pitchFamily="18" charset="0"/>
                          </a:rPr>
                          <m:t>7</m:t>
                        </m:r>
                      </m:sup>
                    </m:sSup>
                  </m:oMath>
                </a14:m>
                <a:r>
                  <a:rPr kumimoji="1" lang="zh-CN" altLang="en-US" dirty="0">
                    <a:solidFill>
                      <a:srgbClr val="C00000"/>
                    </a:solidFill>
                  </a:rPr>
                  <a:t>对</a:t>
                </a:r>
                <a:r>
                  <a:rPr kumimoji="1" lang="en-US" altLang="zh-CN" dirty="0">
                    <a:solidFill>
                      <a:srgbClr val="C00000"/>
                    </a:solidFill>
                  </a:rPr>
                  <a:t>/</a:t>
                </a:r>
                <a:r>
                  <a:rPr kumimoji="1" lang="zh-CN" altLang="en-US" dirty="0">
                    <a:solidFill>
                      <a:srgbClr val="C00000"/>
                    </a:solidFill>
                  </a:rPr>
                  <a:t>结构体</a:t>
                </a:r>
                <a:endParaRPr kumimoji="1" lang="en-US" altLang="zh-CN" dirty="0">
                  <a:solidFill>
                    <a:srgbClr val="C00000"/>
                  </a:solidFill>
                </a:endParaRPr>
              </a:p>
              <a:p>
                <a14:m>
                  <m:oMath xmlns:m="http://schemas.openxmlformats.org/officeDocument/2006/math">
                    <m:r>
                      <a:rPr kumimoji="1" lang="zh-CN" altLang="en-US" i="1" smtClean="0">
                        <a:solidFill>
                          <a:srgbClr val="C00000"/>
                        </a:solidFill>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b="0" i="1" smtClean="0">
                            <a:latin typeface="Cambria Math" panose="02040503050406030204" pitchFamily="18" charset="0"/>
                          </a:rPr>
                          <m:t>𝑗</m:t>
                        </m:r>
                      </m:sub>
                    </m:sSub>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𝑆</m:t>
                    </m:r>
                    <m:r>
                      <a:rPr kumimoji="1" lang="en-US" altLang="zh-CN" b="0" i="1" smtClean="0">
                        <a:latin typeface="Cambria Math" panose="02040503050406030204" pitchFamily="18" charset="0"/>
                        <a:ea typeface="Cambria Math" panose="02040503050406030204" pitchFamily="18" charset="0"/>
                      </a:rPr>
                      <m:t>,且</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𝑗</m:t>
                        </m:r>
                      </m:sub>
                    </m:sSub>
                    <m:r>
                      <a:rPr kumimoji="1" lang="zh-CN" altLang="en-US" b="0" i="1" smtClean="0">
                        <a:latin typeface="Cambria Math" panose="02040503050406030204" pitchFamily="18" charset="0"/>
                      </a:rPr>
                      <m:t>，</m:t>
                    </m:r>
                    <m:r>
                      <a:rPr kumimoji="1" lang="zh-CN" altLang="en-US" i="1">
                        <a:latin typeface="Cambria Math" panose="02040503050406030204" pitchFamily="18" charset="0"/>
                      </a:rPr>
                      <m:t>有</m:t>
                    </m:r>
                  </m:oMath>
                </a14:m>
                <a:endParaRPr kumimoji="1" lang="en-US" altLang="zh-CN" dirty="0"/>
              </a:p>
              <a:p>
                <a:pPr marL="0" indent="0">
                  <a:buNone/>
                </a:pP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𝑚</m:t>
                        </m:r>
                      </m:e>
                      <m:sub>
                        <m:r>
                          <a:rPr kumimoji="1" lang="en-US" altLang="zh-CN" i="1">
                            <a:latin typeface="Cambria Math" panose="02040503050406030204" pitchFamily="18" charset="0"/>
                          </a:rPr>
                          <m:t>𝑗</m:t>
                        </m:r>
                      </m:sub>
                    </m:sSub>
                    <m:r>
                      <a:rPr kumimoji="1" lang="en-US" altLang="zh-CN" b="0" i="1" smtClean="0">
                        <a:latin typeface="Cambria Math" panose="02040503050406030204" pitchFamily="18" charset="0"/>
                      </a:rPr>
                      <m:t>=(0000</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0000</m:t>
                    </m:r>
                    <m:r>
                      <a:rPr kumimoji="1" lang="zh-CN" altLang="en-US" b="0" i="1" smtClean="0">
                        <a:latin typeface="Cambria Math" panose="02040503050406030204" pitchFamily="18" charset="0"/>
                      </a:rPr>
                      <m:t> </m:t>
                    </m:r>
                    <m:r>
                      <a:rPr kumimoji="1" lang="zh-CN" altLang="en-US" b="0" i="1" smtClean="0">
                        <a:solidFill>
                          <a:srgbClr val="9B320E"/>
                        </a:solidFill>
                        <a:latin typeface="Cambria Math" panose="02040503050406030204" pitchFamily="18" charset="0"/>
                      </a:rPr>
                      <m:t>∗∗∗∗</m:t>
                    </m:r>
                    <m:r>
                      <a:rPr kumimoji="1" lang="en-US" altLang="zh-CN" b="0" i="1" smtClean="0">
                        <a:latin typeface="Cambria Math" panose="02040503050406030204" pitchFamily="18" charset="0"/>
                      </a:rPr>
                      <m:t>0000)</m:t>
                    </m:r>
                  </m:oMath>
                </a14:m>
                <a:endParaRPr kumimoji="1" lang="en-US" altLang="zh-CN" dirty="0"/>
              </a:p>
              <a:p>
                <a:pPr marL="0" indent="0">
                  <a:buNone/>
                </a:pPr>
                <a:endParaRPr kumimoji="1" lang="en-US" altLang="zh-CN" dirty="0"/>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A55D0F91-84C5-1B4D-8967-9BE1B02929B5}"/>
                  </a:ext>
                </a:extLst>
              </p:cNvPr>
              <p:cNvSpPr>
                <a:spLocks noGrp="1" noRot="1" noChangeAspect="1" noMove="1" noResize="1" noEditPoints="1" noAdjustHandles="1" noChangeArrowheads="1" noChangeShapeType="1" noTextEdit="1"/>
              </p:cNvSpPr>
              <p:nvPr>
                <p:ph idx="1"/>
              </p:nvPr>
            </p:nvSpPr>
            <p:spPr>
              <a:xfrm>
                <a:off x="276726" y="1196752"/>
                <a:ext cx="6584977" cy="4975448"/>
              </a:xfrm>
              <a:blipFill>
                <a:blip r:embed="rId3"/>
                <a:stretch>
                  <a:fillRect l="-1203" t="-1591" r="-462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D4F67E4-BC04-0643-8C9D-14CC5BA146F9}"/>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21</a:t>
            </a:fld>
            <a:endParaRPr lang="zh-CN" altLang="en-US" dirty="0">
              <a:solidFill>
                <a:srgbClr val="464653"/>
              </a:solidFill>
            </a:endParaRPr>
          </a:p>
        </p:txBody>
      </p:sp>
      <p:pic>
        <p:nvPicPr>
          <p:cNvPr id="8" name="图片 7">
            <a:extLst>
              <a:ext uri="{FF2B5EF4-FFF2-40B4-BE49-F238E27FC236}">
                <a16:creationId xmlns:a16="http://schemas.microsoft.com/office/drawing/2014/main" id="{9CADD07C-C04F-4942-838B-52C322235F4E}"/>
              </a:ext>
            </a:extLst>
          </p:cNvPr>
          <p:cNvPicPr>
            <a:picLocks noChangeAspect="1"/>
          </p:cNvPicPr>
          <p:nvPr/>
        </p:nvPicPr>
        <p:blipFill>
          <a:blip r:embed="rId4"/>
          <a:stretch>
            <a:fillRect/>
          </a:stretch>
        </p:blipFill>
        <p:spPr>
          <a:xfrm>
            <a:off x="7115871" y="2167218"/>
            <a:ext cx="4415898" cy="4165266"/>
          </a:xfrm>
          <a:prstGeom prst="rect">
            <a:avLst/>
          </a:prstGeom>
        </p:spPr>
      </p:pic>
      <p:sp>
        <p:nvSpPr>
          <p:cNvPr id="7" name="文本框 6">
            <a:extLst>
              <a:ext uri="{FF2B5EF4-FFF2-40B4-BE49-F238E27FC236}">
                <a16:creationId xmlns:a16="http://schemas.microsoft.com/office/drawing/2014/main" id="{CD4543D6-9579-9640-A38A-2E804C11028C}"/>
              </a:ext>
            </a:extLst>
          </p:cNvPr>
          <p:cNvSpPr txBox="1"/>
          <p:nvPr/>
        </p:nvSpPr>
        <p:spPr>
          <a:xfrm>
            <a:off x="7115871" y="5114068"/>
            <a:ext cx="4161729" cy="400110"/>
          </a:xfrm>
          <a:prstGeom prst="rect">
            <a:avLst/>
          </a:prstGeom>
          <a:solidFill>
            <a:schemeClr val="bg1"/>
          </a:solidFill>
        </p:spPr>
        <p:txBody>
          <a:bodyPr wrap="square" rtlCol="0">
            <a:spAutoFit/>
          </a:bodyPr>
          <a:lstStyle/>
          <a:p>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a:t>
            </a:r>
            <a:r>
              <a:rPr lang="en-US" altLang="zh-CN" sz="2000" dirty="0">
                <a:ln w="0"/>
                <a:solidFill>
                  <a:srgbClr val="9B320E"/>
                </a:solidFill>
                <a:effectLst>
                  <a:outerShdw blurRad="38100" dist="19050" dir="2700000" algn="tl" rotWithShape="0">
                    <a:schemeClr val="dk1">
                      <a:alpha val="40000"/>
                    </a:schemeClr>
                  </a:outerShdw>
                </a:effectLst>
              </a:rPr>
              <a:t>1</a:t>
            </a:r>
            <a:r>
              <a:rPr lang="en-US" altLang="zh-CN" sz="2000" dirty="0">
                <a:ln w="0"/>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endParaRPr kumimoji="1" lang="zh-CN" altLang="en-US" sz="2000" dirty="0"/>
          </a:p>
        </p:txBody>
      </p:sp>
      <p:sp>
        <p:nvSpPr>
          <p:cNvPr id="9" name="下箭头 8">
            <a:extLst>
              <a:ext uri="{FF2B5EF4-FFF2-40B4-BE49-F238E27FC236}">
                <a16:creationId xmlns:a16="http://schemas.microsoft.com/office/drawing/2014/main" id="{344BF642-5A8C-F642-8274-22B1912B313D}"/>
              </a:ext>
            </a:extLst>
          </p:cNvPr>
          <p:cNvSpPr/>
          <p:nvPr/>
        </p:nvSpPr>
        <p:spPr>
          <a:xfrm flipV="1">
            <a:off x="6861703" y="3022497"/>
            <a:ext cx="254168" cy="2291625"/>
          </a:xfrm>
          <a:prstGeom prst="downArrow">
            <a:avLst/>
          </a:prstGeom>
          <a:solidFill>
            <a:srgbClr val="9B320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框 9">
            <a:extLst>
              <a:ext uri="{FF2B5EF4-FFF2-40B4-BE49-F238E27FC236}">
                <a16:creationId xmlns:a16="http://schemas.microsoft.com/office/drawing/2014/main" id="{B5AFD832-6997-D54F-99E1-BAF9A0166A46}"/>
              </a:ext>
            </a:extLst>
          </p:cNvPr>
          <p:cNvSpPr txBox="1"/>
          <p:nvPr/>
        </p:nvSpPr>
        <p:spPr>
          <a:xfrm>
            <a:off x="7115871" y="4028670"/>
            <a:ext cx="4161729" cy="400110"/>
          </a:xfrm>
          <a:prstGeom prst="rect">
            <a:avLst/>
          </a:prstGeom>
          <a:solidFill>
            <a:schemeClr val="bg1"/>
          </a:solidFill>
        </p:spPr>
        <p:txBody>
          <a:bodyPr wrap="square" rtlCol="0">
            <a:spAutoFit/>
          </a:bodyPr>
          <a:lstStyle/>
          <a:p>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a:t>
            </a:r>
            <a:r>
              <a:rPr lang="en-US" altLang="zh-CN" sz="2000" dirty="0">
                <a:ln w="0"/>
                <a:solidFill>
                  <a:srgbClr val="9B320E"/>
                </a:solidFill>
                <a:effectLst>
                  <a:outerShdw blurRad="38100" dist="19050" dir="2700000" algn="tl" rotWithShape="0">
                    <a:schemeClr val="dk1">
                      <a:alpha val="40000"/>
                    </a:schemeClr>
                  </a:outerShdw>
                </a:effectLst>
              </a:rPr>
              <a:t>1</a:t>
            </a:r>
            <a:r>
              <a:rPr lang="en-US" altLang="zh-CN" sz="2000" dirty="0">
                <a:ln w="0"/>
                <a:effectLst>
                  <a:outerShdw blurRad="38100" dist="19050" dir="2700000" algn="tl" rotWithShape="0">
                    <a:schemeClr val="dk1">
                      <a:alpha val="40000"/>
                    </a:schemeClr>
                  </a:outerShdw>
                </a:effectLst>
              </a:rPr>
              <a:t>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endParaRPr kumimoji="1" lang="zh-CN" altLang="en-US" sz="2000" dirty="0"/>
          </a:p>
        </p:txBody>
      </p:sp>
      <p:sp>
        <p:nvSpPr>
          <p:cNvPr id="11" name="文本框 10">
            <a:extLst>
              <a:ext uri="{FF2B5EF4-FFF2-40B4-BE49-F238E27FC236}">
                <a16:creationId xmlns:a16="http://schemas.microsoft.com/office/drawing/2014/main" id="{DC86824B-D1FF-A943-A506-85A9477CFF04}"/>
              </a:ext>
            </a:extLst>
          </p:cNvPr>
          <p:cNvSpPr txBox="1"/>
          <p:nvPr/>
        </p:nvSpPr>
        <p:spPr>
          <a:xfrm>
            <a:off x="7003576" y="1825543"/>
            <a:ext cx="5400982" cy="400110"/>
          </a:xfrm>
          <a:prstGeom prst="rect">
            <a:avLst/>
          </a:prstGeom>
          <a:solidFill>
            <a:schemeClr val="bg1"/>
          </a:solidFill>
        </p:spPr>
        <p:txBody>
          <a:bodyPr wrap="square" rtlCol="0">
            <a:spAutoFit/>
          </a:bodyPr>
          <a:lstStyle/>
          <a:p>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r>
              <a:rPr lang="zh-CN" altLang="en-US" sz="2000" dirty="0">
                <a:ln w="0"/>
                <a:effectLst>
                  <a:outerShdw blurRad="38100" dist="19050" dir="2700000" algn="tl" rotWithShape="0">
                    <a:schemeClr val="dk1">
                      <a:alpha val="40000"/>
                    </a:schemeClr>
                  </a:outerShdw>
                </a:effectLst>
              </a:rPr>
              <a:t>         </a:t>
            </a:r>
            <a:r>
              <a:rPr lang="zh-CN" altLang="en-US" sz="2000" dirty="0">
                <a:ln w="0"/>
                <a:solidFill>
                  <a:srgbClr val="9B320E"/>
                </a:solidFill>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0000</a:t>
            </a:r>
            <a:endParaRPr kumimoji="1" lang="zh-CN" altLang="en-US" sz="2000" dirty="0"/>
          </a:p>
        </p:txBody>
      </p:sp>
      <p:sp>
        <p:nvSpPr>
          <p:cNvPr id="12" name="椭圆 11">
            <a:extLst>
              <a:ext uri="{FF2B5EF4-FFF2-40B4-BE49-F238E27FC236}">
                <a16:creationId xmlns:a16="http://schemas.microsoft.com/office/drawing/2014/main" id="{9392A2E7-D4D4-2D4F-AC6A-AE28BBCC8159}"/>
              </a:ext>
            </a:extLst>
          </p:cNvPr>
          <p:cNvSpPr/>
          <p:nvPr/>
        </p:nvSpPr>
        <p:spPr>
          <a:xfrm>
            <a:off x="11153274" y="2767263"/>
            <a:ext cx="477894" cy="505326"/>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885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898B8-C062-FE41-9454-0A2F121EB005}"/>
              </a:ext>
            </a:extLst>
          </p:cNvPr>
          <p:cNvSpPr>
            <a:spLocks noGrp="1"/>
          </p:cNvSpPr>
          <p:nvPr>
            <p:ph type="title"/>
          </p:nvPr>
        </p:nvSpPr>
        <p:spPr>
          <a:xfrm>
            <a:off x="914400" y="188640"/>
            <a:ext cx="10363200" cy="928144"/>
          </a:xfrm>
        </p:spPr>
        <p:txBody>
          <a:bodyPr/>
          <a:lstStyle/>
          <a:p>
            <a:r>
              <a:rPr kumimoji="1" lang="zh-CN" altLang="en-US" dirty="0"/>
              <a:t>采样</a:t>
            </a:r>
            <a:r>
              <a:rPr kumimoji="1" lang="en-US" altLang="zh-CN" dirty="0"/>
              <a:t>——</a:t>
            </a:r>
            <a:r>
              <a:rPr kumimoji="1" lang="zh-CN" altLang="en-US" dirty="0"/>
              <a:t>明文组对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163B37-3220-D348-972A-5D1F544C2738}"/>
                  </a:ext>
                </a:extLst>
              </p:cNvPr>
              <p:cNvSpPr>
                <a:spLocks noGrp="1"/>
              </p:cNvSpPr>
              <p:nvPr>
                <p:ph idx="1"/>
              </p:nvPr>
            </p:nvSpPr>
            <p:spPr>
              <a:xfrm>
                <a:off x="914400" y="1196752"/>
                <a:ext cx="6446252" cy="4975448"/>
              </a:xfrm>
            </p:spPr>
            <p:txBody>
              <a:bodyPr/>
              <a:lstStyle/>
              <a:p>
                <a:r>
                  <a:rPr kumimoji="1" lang="zh-CN" altLang="en-US" dirty="0"/>
                  <a:t>猜测</a:t>
                </a:r>
                <a:r>
                  <a:rPr kumimoji="1" lang="en-US" altLang="zh-CN" dirty="0"/>
                  <a:t>4-bit</a:t>
                </a:r>
                <a:r>
                  <a:rPr kumimoji="1" lang="zh-CN" altLang="en-US" dirty="0"/>
                  <a:t>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0,2</m:t>
                        </m:r>
                      </m:sub>
                    </m:sSub>
                  </m:oMath>
                </a14:m>
                <a:r>
                  <a:rPr kumimoji="1" lang="zh-CN" altLang="en-US" dirty="0"/>
                  <a:t>，筛选满足</a:t>
                </a:r>
                <a:r>
                  <a:rPr kumimoji="1" lang="en-US" altLang="zh-CN" dirty="0"/>
                  <a:t>S</a:t>
                </a:r>
                <a:r>
                  <a:rPr kumimoji="1" lang="zh-CN" altLang="en-US" dirty="0"/>
                  <a:t>盒输出差分为</a:t>
                </a:r>
                <a:r>
                  <a:rPr kumimoji="1" lang="en-US" altLang="zh-CN" dirty="0"/>
                  <a:t>0010</a:t>
                </a:r>
                <a:r>
                  <a:rPr kumimoji="1" lang="zh-CN" altLang="en-US" dirty="0"/>
                  <a:t>的消息对</a:t>
                </a:r>
                <a:endParaRPr kumimoji="1" lang="en-US" altLang="zh-CN" dirty="0"/>
              </a:p>
              <a:p>
                <a:r>
                  <a:rPr kumimoji="1" lang="zh-CN" altLang="en-US" dirty="0"/>
                  <a:t>对密钥</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0,2</m:t>
                        </m:r>
                      </m:sub>
                    </m:sSub>
                  </m:oMath>
                </a14:m>
                <a:r>
                  <a:rPr kumimoji="1" lang="zh-CN" altLang="en-US" dirty="0"/>
                  <a:t>的每一种猜测值</a:t>
                </a:r>
                <a14:m>
                  <m:oMath xmlns:m="http://schemas.openxmlformats.org/officeDocument/2006/math">
                    <m:r>
                      <a:rPr kumimoji="1" lang="en-US" altLang="zh-CN" i="1">
                        <a:latin typeface="Cambria Math" panose="02040503050406030204" pitchFamily="18" charset="0"/>
                      </a:rPr>
                      <m:t> </m:t>
                    </m:r>
                  </m:oMath>
                </a14:m>
                <a:r>
                  <a:rPr kumimoji="1" lang="zh-CN" altLang="en-US" dirty="0"/>
                  <a:t>，设有</a:t>
                </a:r>
                <a:r>
                  <a:rPr kumimoji="1" lang="en-US" altLang="zh-CN" b="1" i="1" dirty="0"/>
                  <a:t>s</a:t>
                </a:r>
                <a:r>
                  <a:rPr kumimoji="1" lang="zh-CN" altLang="en-US" dirty="0"/>
                  <a:t>对满足</a:t>
                </a:r>
                <a:r>
                  <a:rPr kumimoji="1" lang="zh-CN" altLang="en-US" dirty="0">
                    <a:solidFill>
                      <a:srgbClr val="C00000"/>
                    </a:solidFill>
                  </a:rPr>
                  <a:t>截断差分头部</a:t>
                </a:r>
                <a:endParaRPr kumimoji="1" lang="en-US" altLang="zh-CN" dirty="0">
                  <a:solidFill>
                    <a:srgbClr val="C00000"/>
                  </a:solidFill>
                </a:endParaRPr>
              </a:p>
              <a:p>
                <a:r>
                  <a:rPr kumimoji="1" lang="zh-CN" altLang="en-US" dirty="0"/>
                  <a:t>得到</a:t>
                </a:r>
                <a:r>
                  <a:rPr kumimoji="1" lang="en-US" altLang="zh-CN" b="1" i="1" dirty="0"/>
                  <a:t>s</a:t>
                </a:r>
                <a:r>
                  <a:rPr kumimoji="1" lang="zh-CN" altLang="en-US" dirty="0"/>
                  <a:t>对相应的密文对</a:t>
                </a:r>
                <a:endParaRPr kumimoji="1" lang="en-US" altLang="zh-CN" dirty="0"/>
              </a:p>
              <a:p>
                <a:endParaRPr kumimoji="1" lang="en-US" altLang="zh-CN" dirty="0"/>
              </a:p>
              <a:p>
                <a:r>
                  <a:rPr kumimoji="1" lang="zh-CN" altLang="en-US" dirty="0"/>
                  <a:t>正确对：满足区分器头尾差分的明文对</a:t>
                </a: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24163B37-3220-D348-972A-5D1F544C2738}"/>
                  </a:ext>
                </a:extLst>
              </p:cNvPr>
              <p:cNvSpPr>
                <a:spLocks noGrp="1" noRot="1" noChangeAspect="1" noMove="1" noResize="1" noEditPoints="1" noAdjustHandles="1" noChangeArrowheads="1" noChangeShapeType="1" noTextEdit="1"/>
              </p:cNvSpPr>
              <p:nvPr>
                <p:ph idx="1"/>
              </p:nvPr>
            </p:nvSpPr>
            <p:spPr>
              <a:xfrm>
                <a:off x="914400" y="1196752"/>
                <a:ext cx="6446252" cy="4975448"/>
              </a:xfrm>
              <a:blipFill>
                <a:blip r:embed="rId3"/>
                <a:stretch>
                  <a:fillRect l="-1230" t="-1591" r="-11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6A6C1B7-C6D2-9B4C-9365-DCC70A326FFD}"/>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22</a:t>
            </a:fld>
            <a:endParaRPr lang="zh-CN" altLang="en-US" dirty="0">
              <a:solidFill>
                <a:srgbClr val="464653"/>
              </a:solidFill>
            </a:endParaRPr>
          </a:p>
        </p:txBody>
      </p:sp>
      <p:pic>
        <p:nvPicPr>
          <p:cNvPr id="5" name="图片 4">
            <a:extLst>
              <a:ext uri="{FF2B5EF4-FFF2-40B4-BE49-F238E27FC236}">
                <a16:creationId xmlns:a16="http://schemas.microsoft.com/office/drawing/2014/main" id="{05BE8518-9D91-2B45-902A-21C9BB1775A0}"/>
              </a:ext>
            </a:extLst>
          </p:cNvPr>
          <p:cNvPicPr>
            <a:picLocks noChangeAspect="1"/>
          </p:cNvPicPr>
          <p:nvPr/>
        </p:nvPicPr>
        <p:blipFill>
          <a:blip r:embed="rId4"/>
          <a:stretch>
            <a:fillRect/>
          </a:stretch>
        </p:blipFill>
        <p:spPr>
          <a:xfrm>
            <a:off x="7360652" y="1196752"/>
            <a:ext cx="4129505" cy="1926075"/>
          </a:xfrm>
          <a:prstGeom prst="rect">
            <a:avLst/>
          </a:prstGeom>
        </p:spPr>
      </p:pic>
      <p:sp>
        <p:nvSpPr>
          <p:cNvPr id="6" name="椭圆 5">
            <a:extLst>
              <a:ext uri="{FF2B5EF4-FFF2-40B4-BE49-F238E27FC236}">
                <a16:creationId xmlns:a16="http://schemas.microsoft.com/office/drawing/2014/main" id="{AAB733C4-4FE1-0640-9A06-7D02A61204C7}"/>
              </a:ext>
            </a:extLst>
          </p:cNvPr>
          <p:cNvSpPr/>
          <p:nvPr/>
        </p:nvSpPr>
        <p:spPr>
          <a:xfrm>
            <a:off x="9288379" y="1997242"/>
            <a:ext cx="890337" cy="1287379"/>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矩形 6">
            <a:extLst>
              <a:ext uri="{FF2B5EF4-FFF2-40B4-BE49-F238E27FC236}">
                <a16:creationId xmlns:a16="http://schemas.microsoft.com/office/drawing/2014/main" id="{F6EC54B4-C26E-DD46-B726-988C1C62B4BF}"/>
              </a:ext>
            </a:extLst>
          </p:cNvPr>
          <p:cNvSpPr/>
          <p:nvPr/>
        </p:nvSpPr>
        <p:spPr>
          <a:xfrm>
            <a:off x="9400763" y="1796655"/>
            <a:ext cx="665567" cy="369332"/>
          </a:xfrm>
          <a:prstGeom prst="rect">
            <a:avLst/>
          </a:prstGeom>
        </p:spPr>
        <p:txBody>
          <a:bodyPr wrap="none">
            <a:spAutoFit/>
          </a:bodyPr>
          <a:lstStyle/>
          <a:p>
            <a:r>
              <a:rPr lang="zh-CN" altLang="en-US" dirty="0">
                <a:ln w="0"/>
                <a:solidFill>
                  <a:srgbClr val="9B320E"/>
                </a:solidFill>
                <a:effectLst>
                  <a:outerShdw blurRad="38100" dist="19050" dir="2700000" algn="tl" rotWithShape="0">
                    <a:schemeClr val="dk1">
                      <a:alpha val="40000"/>
                    </a:schemeClr>
                  </a:outerShdw>
                </a:effectLst>
              </a:rPr>
              <a:t>****</a:t>
            </a: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6374D77-FC79-2146-BD0C-BE8AA6481EC2}"/>
                  </a:ext>
                </a:extLst>
              </p:cNvPr>
              <p:cNvSpPr/>
              <p:nvPr/>
            </p:nvSpPr>
            <p:spPr>
              <a:xfrm>
                <a:off x="6970396" y="1969031"/>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m:t>
                          </m:r>
                          <m:r>
                            <a:rPr kumimoji="1" lang="en-US" altLang="zh-CN" b="0" i="1" smtClean="0">
                              <a:latin typeface="Cambria Math" panose="02040503050406030204" pitchFamily="18" charset="0"/>
                            </a:rPr>
                            <m:t>0</m:t>
                          </m:r>
                        </m:sub>
                      </m:sSub>
                    </m:oMath>
                  </m:oMathPara>
                </a14:m>
                <a:endParaRPr lang="zh-CN" altLang="en-US" dirty="0"/>
              </a:p>
            </p:txBody>
          </p:sp>
        </mc:Choice>
        <mc:Fallback xmlns="">
          <p:sp>
            <p:nvSpPr>
              <p:cNvPr id="8" name="矩形 7">
                <a:extLst>
                  <a:ext uri="{FF2B5EF4-FFF2-40B4-BE49-F238E27FC236}">
                    <a16:creationId xmlns:a16="http://schemas.microsoft.com/office/drawing/2014/main" id="{D6374D77-FC79-2146-BD0C-BE8AA6481EC2}"/>
                  </a:ext>
                </a:extLst>
              </p:cNvPr>
              <p:cNvSpPr>
                <a:spLocks noRot="1" noChangeAspect="1" noMove="1" noResize="1" noEditPoints="1" noAdjustHandles="1" noChangeArrowheads="1" noChangeShapeType="1" noTextEdit="1"/>
              </p:cNvSpPr>
              <p:nvPr/>
            </p:nvSpPr>
            <p:spPr>
              <a:xfrm>
                <a:off x="6970396" y="1969031"/>
                <a:ext cx="609398"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FF8022F-4354-854F-987B-FF2E257338DE}"/>
                  </a:ext>
                </a:extLst>
              </p:cNvPr>
              <p:cNvSpPr/>
              <p:nvPr/>
            </p:nvSpPr>
            <p:spPr>
              <a:xfrm>
                <a:off x="7976144" y="1947080"/>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m:t>
                          </m:r>
                          <m:r>
                            <a:rPr kumimoji="1" lang="en-US" altLang="zh-CN" b="0" i="1" smtClean="0">
                              <a:latin typeface="Cambria Math" panose="02040503050406030204" pitchFamily="18" charset="0"/>
                            </a:rPr>
                            <m:t>1</m:t>
                          </m:r>
                        </m:sub>
                      </m:sSub>
                    </m:oMath>
                  </m:oMathPara>
                </a14:m>
                <a:endParaRPr lang="zh-CN" altLang="en-US" dirty="0"/>
              </a:p>
            </p:txBody>
          </p:sp>
        </mc:Choice>
        <mc:Fallback xmlns="">
          <p:sp>
            <p:nvSpPr>
              <p:cNvPr id="9" name="矩形 8">
                <a:extLst>
                  <a:ext uri="{FF2B5EF4-FFF2-40B4-BE49-F238E27FC236}">
                    <a16:creationId xmlns:a16="http://schemas.microsoft.com/office/drawing/2014/main" id="{CFF8022F-4354-854F-987B-FF2E257338DE}"/>
                  </a:ext>
                </a:extLst>
              </p:cNvPr>
              <p:cNvSpPr>
                <a:spLocks noRot="1" noChangeAspect="1" noMove="1" noResize="1" noEditPoints="1" noAdjustHandles="1" noChangeArrowheads="1" noChangeShapeType="1" noTextEdit="1"/>
              </p:cNvSpPr>
              <p:nvPr/>
            </p:nvSpPr>
            <p:spPr>
              <a:xfrm>
                <a:off x="7976144" y="1947080"/>
                <a:ext cx="609398"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6884AE4-D1A7-0A40-AFAD-7326665D4349}"/>
                  </a:ext>
                </a:extLst>
              </p:cNvPr>
              <p:cNvSpPr/>
              <p:nvPr/>
            </p:nvSpPr>
            <p:spPr>
              <a:xfrm>
                <a:off x="9026666" y="1947080"/>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m:t>
                          </m:r>
                          <m:r>
                            <a:rPr kumimoji="1" lang="en-US" altLang="zh-CN" b="0" i="1" smtClean="0">
                              <a:latin typeface="Cambria Math" panose="02040503050406030204" pitchFamily="18" charset="0"/>
                            </a:rPr>
                            <m:t>2</m:t>
                          </m:r>
                        </m:sub>
                      </m:sSub>
                    </m:oMath>
                  </m:oMathPara>
                </a14:m>
                <a:endParaRPr lang="zh-CN" altLang="en-US" dirty="0"/>
              </a:p>
            </p:txBody>
          </p:sp>
        </mc:Choice>
        <mc:Fallback xmlns="">
          <p:sp>
            <p:nvSpPr>
              <p:cNvPr id="10" name="矩形 9">
                <a:extLst>
                  <a:ext uri="{FF2B5EF4-FFF2-40B4-BE49-F238E27FC236}">
                    <a16:creationId xmlns:a16="http://schemas.microsoft.com/office/drawing/2014/main" id="{86884AE4-D1A7-0A40-AFAD-7326665D4349}"/>
                  </a:ext>
                </a:extLst>
              </p:cNvPr>
              <p:cNvSpPr>
                <a:spLocks noRot="1" noChangeAspect="1" noMove="1" noResize="1" noEditPoints="1" noAdjustHandles="1" noChangeArrowheads="1" noChangeShapeType="1" noTextEdit="1"/>
              </p:cNvSpPr>
              <p:nvPr/>
            </p:nvSpPr>
            <p:spPr>
              <a:xfrm>
                <a:off x="9026666" y="1947080"/>
                <a:ext cx="609398"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E91E7FC-8659-964C-BD01-37F0BBD6D239}"/>
                  </a:ext>
                </a:extLst>
              </p:cNvPr>
              <p:cNvSpPr/>
              <p:nvPr/>
            </p:nvSpPr>
            <p:spPr>
              <a:xfrm>
                <a:off x="10062567" y="1952611"/>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m:t>
                          </m:r>
                          <m:r>
                            <a:rPr kumimoji="1" lang="en-US" altLang="zh-CN" b="0" i="1" smtClean="0">
                              <a:latin typeface="Cambria Math" panose="02040503050406030204" pitchFamily="18" charset="0"/>
                            </a:rPr>
                            <m:t>3</m:t>
                          </m:r>
                        </m:sub>
                      </m:sSub>
                    </m:oMath>
                  </m:oMathPara>
                </a14:m>
                <a:endParaRPr lang="zh-CN" altLang="en-US" dirty="0"/>
              </a:p>
            </p:txBody>
          </p:sp>
        </mc:Choice>
        <mc:Fallback xmlns="">
          <p:sp>
            <p:nvSpPr>
              <p:cNvPr id="11" name="矩形 10">
                <a:extLst>
                  <a:ext uri="{FF2B5EF4-FFF2-40B4-BE49-F238E27FC236}">
                    <a16:creationId xmlns:a16="http://schemas.microsoft.com/office/drawing/2014/main" id="{4E91E7FC-8659-964C-BD01-37F0BBD6D239}"/>
                  </a:ext>
                </a:extLst>
              </p:cNvPr>
              <p:cNvSpPr>
                <a:spLocks noRot="1" noChangeAspect="1" noMove="1" noResize="1" noEditPoints="1" noAdjustHandles="1" noChangeArrowheads="1" noChangeShapeType="1" noTextEdit="1"/>
              </p:cNvSpPr>
              <p:nvPr/>
            </p:nvSpPr>
            <p:spPr>
              <a:xfrm>
                <a:off x="10062567" y="1952611"/>
                <a:ext cx="609398" cy="38151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41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0E57714-F7C9-4866-B328-F3E3DA742DF0}"/>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23</a:t>
            </a:fld>
            <a:endParaRPr lang="zh-CN" altLang="en-US" dirty="0">
              <a:solidFill>
                <a:srgbClr val="464653"/>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97B849F-9126-4321-A522-61A8B0FD1B85}"/>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marL="182880" lvl="0" indent="-182880">
                  <a:spcBef>
                    <a:spcPts val="1200"/>
                  </a:spcBef>
                  <a:buClr>
                    <a:srgbClr val="D34817">
                      <a:lumMod val="75000"/>
                    </a:srgbClr>
                  </a:buClr>
                  <a:buSzPct val="85000"/>
                  <a:buFont typeface="Wingdings" pitchFamily="2" charset="2"/>
                  <a:buChar char="§"/>
                </a:pPr>
                <a:r>
                  <a:rPr kumimoji="1"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对密钥</a:t>
                </a:r>
                <a14:m>
                  <m:oMath xmlns:m="http://schemas.openxmlformats.org/officeDocument/2006/math">
                    <m:sSub>
                      <m:sSubPr>
                        <m:ctrlPr>
                          <a:rPr kumimoji="1" lang="en-US" altLang="zh-CN" sz="2800" i="1">
                            <a:solidFill>
                              <a:prstClr val="black"/>
                            </a:solidFill>
                            <a:latin typeface="Cambria Math" panose="02040503050406030204" pitchFamily="18" charset="0"/>
                            <a:ea typeface="宋体" panose="02010600030101010101" pitchFamily="2" charset="-122"/>
                            <a:cs typeface="Times New Roman" panose="02020603050405020304" pitchFamily="18" charset="0"/>
                          </a:rPr>
                        </m:ctrlPr>
                      </m:sSubPr>
                      <m:e>
                        <m:r>
                          <a:rPr kumimoji="1" lang="en-US" altLang="zh-CN" sz="2800">
                            <a:solidFill>
                              <a:prstClr val="black"/>
                            </a:solidFill>
                            <a:latin typeface="Cambria Math" panose="02040503050406030204" pitchFamily="18" charset="0"/>
                            <a:ea typeface="宋体" panose="02010600030101010101" pitchFamily="2" charset="-122"/>
                            <a:cs typeface="Times New Roman" panose="02020603050405020304" pitchFamily="18" charset="0"/>
                          </a:rPr>
                          <m:t>𝑘</m:t>
                        </m:r>
                      </m:e>
                      <m:sub>
                        <m:r>
                          <a:rPr kumimoji="1" lang="en-US" altLang="zh-CN" sz="2800">
                            <a:solidFill>
                              <a:prstClr val="black"/>
                            </a:solidFill>
                            <a:latin typeface="Cambria Math" panose="02040503050406030204" pitchFamily="18" charset="0"/>
                            <a:ea typeface="宋体" panose="02010600030101010101" pitchFamily="2" charset="-122"/>
                            <a:cs typeface="Times New Roman" panose="02020603050405020304" pitchFamily="18" charset="0"/>
                          </a:rPr>
                          <m:t>0,2</m:t>
                        </m:r>
                      </m:sub>
                    </m:sSub>
                  </m:oMath>
                </a14:m>
                <a:r>
                  <a:rPr kumimoji="1"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的每一种猜测值 ，设有</a:t>
                </a:r>
                <a:r>
                  <a:rPr kumimoji="1" lang="en-US" altLang="zh-CN" sz="2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kumimoji="1"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对满足截断差分头部</a:t>
                </a:r>
              </a:p>
              <a:p>
                <a:pPr marL="182880" lvl="0" indent="-182880">
                  <a:spcBef>
                    <a:spcPts val="1200"/>
                  </a:spcBef>
                  <a:buClr>
                    <a:srgbClr val="D34817">
                      <a:lumMod val="75000"/>
                    </a:srgbClr>
                  </a:buClr>
                  <a:buSzPct val="85000"/>
                  <a:buFont typeface="Wingdings" pitchFamily="2" charset="2"/>
                  <a:buChar char="§"/>
                </a:pPr>
                <a:r>
                  <a:rPr kumimoji="1"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若</a:t>
                </a:r>
                <a14:m>
                  <m:oMath xmlns:m="http://schemas.openxmlformats.org/officeDocument/2006/math">
                    <m:sSub>
                      <m:sSubPr>
                        <m:ctrlPr>
                          <a:rPr kumimoji="1" lang="en-US" altLang="zh-CN" sz="2800" i="1">
                            <a:solidFill>
                              <a:prstClr val="black"/>
                            </a:solidFill>
                            <a:latin typeface="Cambria Math" panose="02040503050406030204" pitchFamily="18" charset="0"/>
                            <a:ea typeface="宋体" panose="02010600030101010101" pitchFamily="2" charset="-122"/>
                            <a:cs typeface="Times New Roman" panose="02020603050405020304" pitchFamily="18" charset="0"/>
                          </a:rPr>
                        </m:ctrlPr>
                      </m:sSubPr>
                      <m:e>
                        <m:r>
                          <a:rPr kumimoji="1" lang="en-US" altLang="zh-CN" sz="2800">
                            <a:solidFill>
                              <a:prstClr val="black"/>
                            </a:solidFill>
                            <a:latin typeface="Cambria Math" panose="02040503050406030204" pitchFamily="18" charset="0"/>
                            <a:ea typeface="宋体" panose="02010600030101010101" pitchFamily="2" charset="-122"/>
                            <a:cs typeface="Times New Roman" panose="02020603050405020304" pitchFamily="18" charset="0"/>
                          </a:rPr>
                          <m:t>𝑘</m:t>
                        </m:r>
                      </m:e>
                      <m:sub>
                        <m:r>
                          <a:rPr kumimoji="1" lang="en-US" altLang="zh-CN" sz="2800">
                            <a:solidFill>
                              <a:prstClr val="black"/>
                            </a:solidFill>
                            <a:latin typeface="Cambria Math" panose="02040503050406030204" pitchFamily="18" charset="0"/>
                            <a:ea typeface="宋体" panose="02010600030101010101" pitchFamily="2" charset="-122"/>
                            <a:cs typeface="Times New Roman" panose="02020603050405020304" pitchFamily="18" charset="0"/>
                          </a:rPr>
                          <m:t>0,2</m:t>
                        </m:r>
                      </m:sub>
                    </m:sSub>
                    <m:r>
                      <a:rPr kumimoji="1" lang="zh-CN" altLang="en-US" sz="2800">
                        <a:solidFill>
                          <a:prstClr val="black"/>
                        </a:solidFill>
                        <a:latin typeface="Cambria Math" panose="02040503050406030204" pitchFamily="18" charset="0"/>
                        <a:ea typeface="宋体" panose="02010600030101010101" pitchFamily="2" charset="-122"/>
                        <a:cs typeface="Times New Roman" panose="02020603050405020304" pitchFamily="18" charset="0"/>
                      </a:rPr>
                      <m:t>猜对</m:t>
                    </m:r>
                  </m:oMath>
                </a14:m>
                <a:r>
                  <a:rPr kumimoji="1"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，则有多少对正确对？</a:t>
                </a:r>
                <a:endParaRPr kumimoji="1"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97B849F-9126-4321-A522-61A8B0FD1B85}"/>
                  </a:ext>
                </a:extLst>
              </p:cNvPr>
              <p:cNvSpPr txBox="1">
                <a:spLocks noRot="1" noChangeAspect="1" noMove="1" noResize="1" noEditPoints="1" noAdjustHandles="1" noChangeArrowheads="1" noChangeShapeType="1" noTextEdit="1"/>
              </p:cNvSpPr>
              <p:nvPr>
                <p:custDataLst>
                  <p:tags r:id="rId19"/>
                </p:custDataLst>
              </p:nvPr>
            </p:nvSpPr>
            <p:spPr>
              <a:xfrm>
                <a:off x="1219200" y="635000"/>
                <a:ext cx="9753600" cy="2143125"/>
              </a:xfrm>
              <a:prstGeom prst="rect">
                <a:avLst/>
              </a:prstGeom>
              <a:blipFill>
                <a:blip r:embed="rId20"/>
                <a:stretch>
                  <a:fillRect l="-81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AEBED67-EC8A-4962-B870-CCB428571B45}"/>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0.08</a:t>
            </a:r>
            <a:r>
              <a:rPr kumimoji="1"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1A4110A0-1B4E-465B-8665-05002AFC7006}"/>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D2AD2120-E709-4117-A050-AA393FE2860F}"/>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0.06</a:t>
            </a:r>
            <a:r>
              <a:rPr kumimoji="1" lang="en-US" altLang="zh-CN" sz="2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1CD26ED-C774-44C8-815E-B8CA7929C43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以上均不对</a:t>
            </a:r>
          </a:p>
        </p:txBody>
      </p:sp>
      <p:sp>
        <p:nvSpPr>
          <p:cNvPr id="12" name="椭圆 11">
            <a:extLst>
              <a:ext uri="{FF2B5EF4-FFF2-40B4-BE49-F238E27FC236}">
                <a16:creationId xmlns:a16="http://schemas.microsoft.com/office/drawing/2014/main" id="{FAC2CE08-A768-4F42-B4FF-71509F40A4CE}"/>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7DD42C92-7031-4532-B59A-D4B747C1DCD2}"/>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AA887413-604C-468B-9785-3A819DED6B38}"/>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35F6DCC9-278C-479F-8622-78B67B851F33}"/>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55EF4EAF-D75E-4893-9EE3-B260A3C260C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D2A0266-E301-43A1-9E3E-4DFDC0510A95}"/>
              </a:ext>
            </a:extLst>
          </p:cNvPr>
          <p:cNvGrpSpPr/>
          <p:nvPr>
            <p:custDataLst>
              <p:tags r:id="rId12"/>
            </p:custDataLst>
          </p:nvPr>
        </p:nvGrpSpPr>
        <p:grpSpPr>
          <a:xfrm>
            <a:off x="0" y="0"/>
            <a:ext cx="12192000" cy="635000"/>
            <a:chOff x="0" y="0"/>
            <a:chExt cx="12192000" cy="635000"/>
          </a:xfrm>
        </p:grpSpPr>
        <p:sp>
          <p:nvSpPr>
            <p:cNvPr id="17" name="TitleBackground">
              <a:extLst>
                <a:ext uri="{FF2B5EF4-FFF2-40B4-BE49-F238E27FC236}">
                  <a16:creationId xmlns:a16="http://schemas.microsoft.com/office/drawing/2014/main" id="{2B74D0AA-0326-42F1-BE63-B5BC5DFFFC05}"/>
                </a:ext>
              </a:extLst>
            </p:cNvPr>
            <p:cNvSpPr/>
            <p:nvPr>
              <p:custDataLst>
                <p:tags r:id="rId14"/>
              </p:custDataLst>
            </p:nvPr>
          </p:nvSpPr>
          <p:spPr>
            <a:xfrm>
              <a:off x="0" y="0"/>
              <a:ext cx="12192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8" name="ColorBlock">
              <a:extLst>
                <a:ext uri="{FF2B5EF4-FFF2-40B4-BE49-F238E27FC236}">
                  <a16:creationId xmlns:a16="http://schemas.microsoft.com/office/drawing/2014/main" id="{AB4470BA-5F0C-4882-91E5-B50D75098CEF}"/>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TypeText">
              <a:extLst>
                <a:ext uri="{FF2B5EF4-FFF2-40B4-BE49-F238E27FC236}">
                  <a16:creationId xmlns:a16="http://schemas.microsoft.com/office/drawing/2014/main" id="{95128740-3D02-4486-A56C-4C241E8969B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27604226-AB98-4454-9D0D-B67851EBC7C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0A449EDE-6F3F-4B41-BC35-7B02DA0A2950}"/>
              </a:ext>
            </a:extLst>
          </p:cNvPr>
          <p:cNvPicPr>
            <a:picLocks/>
          </p:cNvPicPr>
          <p:nvPr>
            <p:custDataLst>
              <p:tags r:id="rId13"/>
            </p:custDataLst>
          </p:nvPr>
        </p:nvPicPr>
        <p:blipFill>
          <a:blip r:embed="rId21"/>
          <a:stretch>
            <a:fillRect/>
          </a:stretch>
        </p:blipFill>
        <p:spPr>
          <a:xfrm>
            <a:off x="10642600" y="63500"/>
            <a:ext cx="1422400" cy="508000"/>
          </a:xfrm>
          <a:prstGeom prst="rect">
            <a:avLst/>
          </a:prstGeom>
        </p:spPr>
      </p:pic>
      <p:sp>
        <p:nvSpPr>
          <p:cNvPr id="2" name="文本框 1">
            <a:extLst>
              <a:ext uri="{FF2B5EF4-FFF2-40B4-BE49-F238E27FC236}">
                <a16:creationId xmlns:a16="http://schemas.microsoft.com/office/drawing/2014/main" id="{7A271E82-3902-A0CF-CC1A-967720244603}"/>
              </a:ext>
            </a:extLst>
          </p:cNvPr>
          <p:cNvSpPr txBox="1"/>
          <p:nvPr/>
        </p:nvSpPr>
        <p:spPr>
          <a:xfrm>
            <a:off x="6096000" y="3429000"/>
            <a:ext cx="1463862" cy="369332"/>
          </a:xfrm>
          <a:prstGeom prst="rect">
            <a:avLst/>
          </a:prstGeom>
          <a:noFill/>
        </p:spPr>
        <p:txBody>
          <a:bodyPr wrap="none" rtlCol="0">
            <a:spAutoFit/>
          </a:bodyPr>
          <a:lstStyle/>
          <a:p>
            <a:r>
              <a:rPr lang="zh-CN" altLang="en-US" dirty="0"/>
              <a:t>因为概率是</a:t>
            </a:r>
            <a:r>
              <a:rPr lang="en-US" altLang="zh-CN" dirty="0"/>
              <a:t>1</a:t>
            </a:r>
            <a:endParaRPr lang="zh-CN" altLang="en-US" dirty="0"/>
          </a:p>
        </p:txBody>
      </p:sp>
    </p:spTree>
    <p:custDataLst>
      <p:tags r:id="rId1"/>
    </p:custDataLst>
    <p:extLst>
      <p:ext uri="{BB962C8B-B14F-4D97-AF65-F5344CB8AC3E}">
        <p14:creationId xmlns:p14="http://schemas.microsoft.com/office/powerpoint/2010/main" val="4084405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0FD83-4430-404D-8DF1-446EA8A5D15B}"/>
              </a:ext>
            </a:extLst>
          </p:cNvPr>
          <p:cNvSpPr>
            <a:spLocks noGrp="1"/>
          </p:cNvSpPr>
          <p:nvPr>
            <p:ph type="title"/>
          </p:nvPr>
        </p:nvSpPr>
        <p:spPr/>
        <p:txBody>
          <a:bodyPr/>
          <a:lstStyle/>
          <a:p>
            <a:r>
              <a:rPr kumimoji="1" lang="zh-CN" altLang="en-US" dirty="0"/>
              <a:t>去噪</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68A24A-85CC-2C4F-A81F-0A606ED3AB5C}"/>
                  </a:ext>
                </a:extLst>
              </p:cNvPr>
              <p:cNvSpPr>
                <a:spLocks noGrp="1"/>
              </p:cNvSpPr>
              <p:nvPr>
                <p:ph idx="1"/>
              </p:nvPr>
            </p:nvSpPr>
            <p:spPr>
              <a:xfrm>
                <a:off x="914400" y="1196752"/>
                <a:ext cx="6340642" cy="4975448"/>
              </a:xfrm>
            </p:spPr>
            <p:txBody>
              <a:bodyPr/>
              <a:lstStyle/>
              <a:p>
                <a:r>
                  <a:rPr kumimoji="1" lang="zh-CN" altLang="en-US" dirty="0"/>
                  <a:t>密文对的差分有特殊性质么？</a:t>
                </a:r>
                <a:endParaRPr kumimoji="1" lang="en-US" altLang="zh-CN" dirty="0"/>
              </a:p>
              <a:p>
                <a:r>
                  <a:rPr kumimoji="1" lang="zh-CN" altLang="en-US" dirty="0"/>
                  <a:t>因为此处截断差分尾部的每个</a:t>
                </a:r>
                <a:r>
                  <a:rPr kumimoji="1" lang="en-US" altLang="zh-CN" dirty="0"/>
                  <a:t>4-bit</a:t>
                </a:r>
                <a:r>
                  <a:rPr kumimoji="1" lang="zh-CN" altLang="en-US" dirty="0"/>
                  <a:t>均为*</a:t>
                </a:r>
                <a:r>
                  <a:rPr kumimoji="1" lang="en-US" altLang="zh-CN" dirty="0"/>
                  <a:t>0</a:t>
                </a:r>
                <a:r>
                  <a:rPr kumimoji="1" lang="zh-CN" altLang="en-US" dirty="0"/>
                  <a:t>**，过</a:t>
                </a:r>
                <a:r>
                  <a:rPr kumimoji="1" lang="en-US" altLang="zh-CN" dirty="0"/>
                  <a:t>S</a:t>
                </a:r>
                <a:r>
                  <a:rPr kumimoji="1" lang="zh-CN" altLang="en-US" dirty="0"/>
                  <a:t>盒之后输出差分有</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4</m:t>
                        </m:r>
                      </m:sup>
                    </m:sSup>
                  </m:oMath>
                </a14:m>
                <a:r>
                  <a:rPr kumimoji="1" lang="zh-CN" altLang="en-US" dirty="0"/>
                  <a:t>种可能，此处无法用于对密文进行过滤</a:t>
                </a:r>
              </a:p>
            </p:txBody>
          </p:sp>
        </mc:Choice>
        <mc:Fallback xmlns="">
          <p:sp>
            <p:nvSpPr>
              <p:cNvPr id="3" name="内容占位符 2">
                <a:extLst>
                  <a:ext uri="{FF2B5EF4-FFF2-40B4-BE49-F238E27FC236}">
                    <a16:creationId xmlns:a16="http://schemas.microsoft.com/office/drawing/2014/main" id="{F368A24A-85CC-2C4F-A81F-0A606ED3AB5C}"/>
                  </a:ext>
                </a:extLst>
              </p:cNvPr>
              <p:cNvSpPr>
                <a:spLocks noGrp="1" noRot="1" noChangeAspect="1" noMove="1" noResize="1" noEditPoints="1" noAdjustHandles="1" noChangeArrowheads="1" noChangeShapeType="1" noTextEdit="1"/>
              </p:cNvSpPr>
              <p:nvPr>
                <p:ph idx="1"/>
              </p:nvPr>
            </p:nvSpPr>
            <p:spPr>
              <a:xfrm>
                <a:off x="914400" y="1196752"/>
                <a:ext cx="6340642" cy="4975448"/>
              </a:xfrm>
              <a:blipFill>
                <a:blip r:embed="rId3"/>
                <a:stretch>
                  <a:fillRect l="-1403" t="-1018" r="-120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81DF83-1656-BC48-B26F-0E21D69695CA}"/>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24</a:t>
            </a:fld>
            <a:endParaRPr lang="zh-CN" altLang="en-US" dirty="0">
              <a:solidFill>
                <a:srgbClr val="464653"/>
              </a:solidFill>
            </a:endParaRPr>
          </a:p>
        </p:txBody>
      </p:sp>
      <p:pic>
        <p:nvPicPr>
          <p:cNvPr id="5" name="图片 4">
            <a:extLst>
              <a:ext uri="{FF2B5EF4-FFF2-40B4-BE49-F238E27FC236}">
                <a16:creationId xmlns:a16="http://schemas.microsoft.com/office/drawing/2014/main" id="{A54F479D-EE35-E943-A18B-94C37D854504}"/>
              </a:ext>
            </a:extLst>
          </p:cNvPr>
          <p:cNvPicPr>
            <a:picLocks noChangeAspect="1"/>
          </p:cNvPicPr>
          <p:nvPr/>
        </p:nvPicPr>
        <p:blipFill>
          <a:blip r:embed="rId4"/>
          <a:stretch>
            <a:fillRect/>
          </a:stretch>
        </p:blipFill>
        <p:spPr>
          <a:xfrm>
            <a:off x="7391908" y="199011"/>
            <a:ext cx="4559300" cy="6438900"/>
          </a:xfrm>
          <a:prstGeom prst="rect">
            <a:avLst/>
          </a:prstGeom>
        </p:spPr>
      </p:pic>
    </p:spTree>
    <p:extLst>
      <p:ext uri="{BB962C8B-B14F-4D97-AF65-F5344CB8AC3E}">
        <p14:creationId xmlns:p14="http://schemas.microsoft.com/office/powerpoint/2010/main" val="28573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DAD08-2602-7544-80DF-0E9349B9E27B}"/>
              </a:ext>
            </a:extLst>
          </p:cNvPr>
          <p:cNvSpPr>
            <a:spLocks noGrp="1"/>
          </p:cNvSpPr>
          <p:nvPr>
            <p:ph type="title"/>
          </p:nvPr>
        </p:nvSpPr>
        <p:spPr/>
        <p:txBody>
          <a:bodyPr>
            <a:normAutofit fontScale="90000"/>
          </a:bodyPr>
          <a:lstStyle/>
          <a:p>
            <a:r>
              <a:rPr kumimoji="1" lang="zh-CN" altLang="en-US" dirty="0"/>
              <a:t>缩减到</a:t>
            </a:r>
            <a:r>
              <a:rPr kumimoji="1" lang="en-US" altLang="zh-CN" dirty="0"/>
              <a:t>5</a:t>
            </a:r>
            <a:r>
              <a:rPr kumimoji="1" lang="zh-CN" altLang="en-US" dirty="0"/>
              <a:t>轮的</a:t>
            </a:r>
            <a:r>
              <a:rPr lang="en-US" altLang="zh-CN" dirty="0" err="1"/>
              <a:t>CipherFour</a:t>
            </a:r>
            <a:r>
              <a:rPr lang="zh-CN" altLang="en-US" dirty="0"/>
              <a:t>算法的密钥恢复攻击（思考）</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089002B-03B3-A849-9BE8-DE793B760FCD}"/>
                  </a:ext>
                </a:extLst>
              </p:cNvPr>
              <p:cNvSpPr>
                <a:spLocks noGrp="1"/>
              </p:cNvSpPr>
              <p:nvPr>
                <p:ph idx="1"/>
              </p:nvPr>
            </p:nvSpPr>
            <p:spPr>
              <a:xfrm>
                <a:off x="348916" y="1032630"/>
                <a:ext cx="7411452" cy="4975448"/>
              </a:xfrm>
            </p:spPr>
            <p:txBody>
              <a:bodyPr>
                <a:noAutofit/>
              </a:bodyPr>
              <a:lstStyle/>
              <a:p>
                <a:r>
                  <a:rPr kumimoji="1" lang="zh-CN" altLang="en-US" dirty="0">
                    <a:latin typeface="Cambria Math" panose="02040503050406030204" pitchFamily="18" charset="0"/>
                  </a:rPr>
                  <a:t>设</a:t>
                </a:r>
                <a:r>
                  <a:rPr kumimoji="1" lang="en-US" altLang="zh-CN" i="1" dirty="0">
                    <a:latin typeface="Cambria Math" panose="02040503050406030204" pitchFamily="18" charset="0"/>
                  </a:rPr>
                  <a:t>s</a:t>
                </a:r>
                <a:r>
                  <a:rPr kumimoji="1" lang="zh-CN" altLang="en-US" dirty="0">
                    <a:latin typeface="Cambria Math" panose="02040503050406030204" pitchFamily="18" charset="0"/>
                  </a:rPr>
                  <a:t>为选择的结构体的个数</a:t>
                </a:r>
                <a:endParaRPr kumimoji="1" lang="en-US" altLang="zh-CN" i="1" dirty="0">
                  <a:latin typeface="Cambria Math" panose="02040503050406030204" pitchFamily="18" charset="0"/>
                </a:endParaRPr>
              </a:p>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𝑘</m:t>
                        </m:r>
                      </m:e>
                      <m:sub>
                        <m:r>
                          <a:rPr kumimoji="1" lang="en-US" altLang="zh-CN" b="0" i="1" smtClean="0">
                            <a:latin typeface="Cambria Math" panose="02040503050406030204" pitchFamily="18" charset="0"/>
                          </a:rPr>
                          <m:t>0,2</m:t>
                        </m:r>
                      </m:sub>
                    </m:sSub>
                    <m:r>
                      <a:rPr kumimoji="1" lang="zh-CN" altLang="en-US" i="1">
                        <a:latin typeface="Cambria Math" panose="02040503050406030204" pitchFamily="18" charset="0"/>
                      </a:rPr>
                      <m:t>猜对</m:t>
                    </m:r>
                    <m:groupChr>
                      <m:groupChrPr>
                        <m:chr m:val="⇒"/>
                        <m:vertJc m:val="bot"/>
                        <m:ctrlPr>
                          <a:rPr kumimoji="1" lang="zh-CN" altLang="en-US" i="1" smtClean="0">
                            <a:latin typeface="Cambria Math" panose="02040503050406030204" pitchFamily="18" charset="0"/>
                          </a:rPr>
                        </m:ctrlPr>
                      </m:groupChrPr>
                      <m:e/>
                    </m:groupChr>
                    <m:r>
                      <a:rPr kumimoji="1" lang="zh-CN" altLang="en-US" i="1">
                        <a:latin typeface="Cambria Math" panose="02040503050406030204" pitchFamily="18" charset="0"/>
                      </a:rPr>
                      <m:t>有</m:t>
                    </m:r>
                    <m:r>
                      <a:rPr kumimoji="1" lang="en-US" altLang="zh-CN" b="0" i="1" smtClean="0">
                        <a:solidFill>
                          <a:srgbClr val="9B320E"/>
                        </a:solidFill>
                        <a:latin typeface="Cambria Math" panose="02040503050406030204" pitchFamily="18" charset="0"/>
                      </a:rPr>
                      <m:t>𝑠</m:t>
                    </m:r>
                    <m:r>
                      <a:rPr kumimoji="1" lang="zh-CN" altLang="en-US" i="1">
                        <a:solidFill>
                          <a:srgbClr val="9B320E"/>
                        </a:solidFill>
                        <a:latin typeface="Cambria Math" panose="02040503050406030204" pitchFamily="18" charset="0"/>
                      </a:rPr>
                      <m:t>对</m:t>
                    </m:r>
                    <m:r>
                      <a:rPr kumimoji="1" lang="zh-CN" altLang="en-US" i="1">
                        <a:latin typeface="Cambria Math" panose="02040503050406030204" pitchFamily="18" charset="0"/>
                      </a:rPr>
                      <m:t>明文对</m:t>
                    </m:r>
                    <m:r>
                      <a:rPr kumimoji="1" lang="zh-CN" altLang="en-US" i="1" smtClean="0">
                        <a:latin typeface="Cambria Math" panose="02040503050406030204" pitchFamily="18" charset="0"/>
                      </a:rPr>
                      <m:t>满足</m:t>
                    </m:r>
                    <m:r>
                      <a:rPr kumimoji="1" lang="zh-CN" altLang="en-US" i="1">
                        <a:latin typeface="Cambria Math" panose="02040503050406030204" pitchFamily="18" charset="0"/>
                      </a:rPr>
                      <m:t>截断差分</m:t>
                    </m:r>
                    <m:r>
                      <a:rPr kumimoji="1" lang="zh-CN" altLang="en-US" i="1" smtClean="0">
                        <a:latin typeface="Cambria Math" panose="02040503050406030204" pitchFamily="18" charset="0"/>
                      </a:rPr>
                      <m:t>的</m:t>
                    </m:r>
                    <m:r>
                      <a:rPr kumimoji="1" lang="zh-CN" altLang="en-US" i="1">
                        <a:latin typeface="Cambria Math" panose="02040503050406030204" pitchFamily="18" charset="0"/>
                      </a:rPr>
                      <m:t>头部</m:t>
                    </m:r>
                    <m:groupChr>
                      <m:groupChrPr>
                        <m:chr m:val="⇒"/>
                        <m:vertJc m:val="bot"/>
                        <m:ctrlPr>
                          <a:rPr kumimoji="1" lang="zh-CN" altLang="en-US" i="1">
                            <a:latin typeface="Cambria Math" panose="02040503050406030204" pitchFamily="18" charset="0"/>
                          </a:rPr>
                        </m:ctrlPr>
                      </m:groupChrPr>
                      <m:e>
                        <m:r>
                          <m:rPr>
                            <m:brk m:alnAt="2"/>
                          </m:rPr>
                          <a:rPr kumimoji="1" lang="zh-CN" altLang="en-US" i="1" smtClean="0">
                            <a:latin typeface="Cambria Math" panose="02040503050406030204" pitchFamily="18" charset="0"/>
                          </a:rPr>
                          <m:t>截</m:t>
                        </m:r>
                        <m:r>
                          <a:rPr kumimoji="1" lang="zh-CN" altLang="en-US" i="1" smtClean="0">
                            <a:latin typeface="Cambria Math" panose="02040503050406030204" pitchFamily="18" charset="0"/>
                          </a:rPr>
                          <m:t>断差分</m:t>
                        </m:r>
                        <m:r>
                          <a:rPr kumimoji="1" lang="zh-CN" altLang="en-US" i="1">
                            <a:latin typeface="Cambria Math" panose="02040503050406030204" pitchFamily="18" charset="0"/>
                          </a:rPr>
                          <m:t>成立的</m:t>
                        </m:r>
                        <m:r>
                          <a:rPr kumimoji="1" lang="zh-CN" altLang="en-US" i="1" smtClean="0">
                            <a:latin typeface="Cambria Math" panose="02040503050406030204" pitchFamily="18" charset="0"/>
                          </a:rPr>
                          <m:t>概率</m:t>
                        </m:r>
                        <m:r>
                          <a:rPr kumimoji="1" lang="zh-CN" altLang="en-US" i="1">
                            <a:latin typeface="Cambria Math" panose="02040503050406030204" pitchFamily="18" charset="0"/>
                          </a:rPr>
                          <m:t>为</m:t>
                        </m:r>
                        <m:r>
                          <m:rPr>
                            <m:brk m:alnAt="2"/>
                          </m:rPr>
                          <a:rPr kumimoji="1" lang="en-US" altLang="zh-CN" b="0" i="1" smtClean="0">
                            <a:latin typeface="Cambria Math" panose="02040503050406030204" pitchFamily="18" charset="0"/>
                          </a:rPr>
                          <m:t>1</m:t>
                        </m:r>
                      </m:e>
                    </m:groupChr>
                    <m:r>
                      <a:rPr kumimoji="1" lang="zh-CN" altLang="en-US" i="1" smtClean="0">
                        <a:latin typeface="Cambria Math" panose="02040503050406030204" pitchFamily="18" charset="0"/>
                      </a:rPr>
                      <m:t>截断差分</m:t>
                    </m:r>
                    <m:r>
                      <a:rPr kumimoji="1" lang="zh-CN" altLang="en-US" i="1">
                        <a:latin typeface="Cambria Math" panose="02040503050406030204" pitchFamily="18" charset="0"/>
                      </a:rPr>
                      <m:t>的</m:t>
                    </m:r>
                  </m:oMath>
                </a14:m>
                <a:r>
                  <a:rPr kumimoji="1" lang="zh-CN" altLang="en-US" dirty="0"/>
                  <a:t>尾部成立</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b="0" i="1" smtClean="0">
                            <a:latin typeface="Cambria Math" panose="02040503050406030204" pitchFamily="18" charset="0"/>
                          </a:rPr>
                          <m:t>5</m:t>
                        </m:r>
                        <m:r>
                          <a:rPr kumimoji="1" lang="en-US" altLang="zh-CN" i="1">
                            <a:latin typeface="Cambria Math" panose="02040503050406030204" pitchFamily="18" charset="0"/>
                          </a:rPr>
                          <m:t>,</m:t>
                        </m:r>
                        <m:r>
                          <a:rPr kumimoji="1" lang="en-US" altLang="zh-CN" b="0" i="1" smtClean="0">
                            <a:latin typeface="Cambria Math" panose="02040503050406030204" pitchFamily="18" charset="0"/>
                          </a:rPr>
                          <m:t>0</m:t>
                        </m:r>
                      </m:sub>
                    </m:sSub>
                    <m:r>
                      <a:rPr kumimoji="1" lang="zh-CN" altLang="en-US" i="1">
                        <a:latin typeface="Cambria Math" panose="02040503050406030204" pitchFamily="18" charset="0"/>
                      </a:rPr>
                      <m:t>猜对</m:t>
                    </m:r>
                    <m:groupChr>
                      <m:groupChrPr>
                        <m:chr m:val="⇒"/>
                        <m:vertJc m:val="bot"/>
                        <m:ctrlPr>
                          <a:rPr kumimoji="1" lang="zh-CN" altLang="en-US" i="1">
                            <a:latin typeface="Cambria Math" panose="02040503050406030204" pitchFamily="18" charset="0"/>
                          </a:rPr>
                        </m:ctrlPr>
                      </m:groupChrPr>
                      <m:e/>
                    </m:groupChr>
                    <m:r>
                      <a:rPr kumimoji="1" lang="en-US" altLang="zh-CN" b="0" i="1" smtClean="0">
                        <a:latin typeface="Cambria Math" panose="02040503050406030204" pitchFamily="18" charset="0"/>
                      </a:rPr>
                      <m:t>𝑠</m:t>
                    </m:r>
                    <m:r>
                      <a:rPr kumimoji="1" lang="zh-CN" altLang="en-US" i="1">
                        <a:latin typeface="Cambria Math" panose="02040503050406030204" pitchFamily="18" charset="0"/>
                      </a:rPr>
                      <m:t>对</m:t>
                    </m:r>
                    <m:r>
                      <a:rPr kumimoji="1" lang="zh-CN" altLang="en-US" i="1" smtClean="0">
                        <a:latin typeface="Cambria Math" panose="02040503050406030204" pitchFamily="18" charset="0"/>
                      </a:rPr>
                      <m:t>密文</m:t>
                    </m:r>
                    <m:r>
                      <a:rPr kumimoji="1" lang="zh-CN" altLang="en-US" i="1">
                        <a:latin typeface="Cambria Math" panose="02040503050406030204" pitchFamily="18" charset="0"/>
                      </a:rPr>
                      <m:t>解密</m:t>
                    </m:r>
                    <m:r>
                      <a:rPr kumimoji="1" lang="zh-CN" altLang="en-US" i="1" smtClean="0">
                        <a:latin typeface="Cambria Math" panose="02040503050406030204" pitchFamily="18" charset="0"/>
                      </a:rPr>
                      <m:t>到</m:t>
                    </m:r>
                    <m:r>
                      <a:rPr kumimoji="1" lang="zh-CN" altLang="en-US" i="1">
                        <a:latin typeface="Cambria Math" panose="02040503050406030204" pitchFamily="18" charset="0"/>
                      </a:rPr>
                      <m:t>截断差分</m:t>
                    </m:r>
                  </m:oMath>
                </a14:m>
                <a:r>
                  <a:rPr kumimoji="1" lang="zh-CN" altLang="en-US" dirty="0"/>
                  <a:t>尾部，相应高</a:t>
                </a:r>
                <a:r>
                  <a:rPr kumimoji="1" lang="en-US" altLang="zh-CN" dirty="0"/>
                  <a:t>4bit</a:t>
                </a:r>
                <a:r>
                  <a:rPr kumimoji="1" lang="zh-CN" altLang="en-US" dirty="0">
                    <a:solidFill>
                      <a:srgbClr val="9B320E"/>
                    </a:solidFill>
                  </a:rPr>
                  <a:t>均</a:t>
                </a:r>
                <a:r>
                  <a:rPr kumimoji="1" lang="zh-CN" altLang="en-US" dirty="0"/>
                  <a:t>满足*</a:t>
                </a:r>
                <a:r>
                  <a:rPr kumimoji="1" lang="en-US" altLang="zh-CN" dirty="0"/>
                  <a:t>0</a:t>
                </a:r>
                <a:r>
                  <a:rPr kumimoji="1" lang="zh-CN" altLang="en-US" dirty="0"/>
                  <a:t>**</a:t>
                </a:r>
                <a:endParaRPr kumimoji="1" lang="en-US" altLang="zh-CN" dirty="0"/>
              </a:p>
              <a:p>
                <a:pPr lvl="1"/>
                <a14:m>
                  <m:oMath xmlns:m="http://schemas.openxmlformats.org/officeDocument/2006/math">
                    <m:groupChr>
                      <m:groupChrPr>
                        <m:chr m:val="⇒"/>
                        <m:vertJc m:val="bot"/>
                        <m:ctrlPr>
                          <a:rPr kumimoji="1" lang="zh-CN" altLang="en-US" i="1">
                            <a:latin typeface="Cambria Math" panose="02040503050406030204" pitchFamily="18" charset="0"/>
                          </a:rPr>
                        </m:ctrlPr>
                      </m:groupChrPr>
                      <m:e/>
                    </m:groupChr>
                  </m:oMath>
                </a14:m>
                <a:r>
                  <a:rPr kumimoji="1" lang="zh-CN" altLang="en-US" dirty="0"/>
                  <a:t>至少有一个</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5,0</m:t>
                        </m:r>
                      </m:sub>
                    </m:sSub>
                  </m:oMath>
                </a14:m>
                <a:r>
                  <a:rPr kumimoji="1" lang="zh-CN" altLang="en-US" dirty="0"/>
                  <a:t>的计数器数值</a:t>
                </a:r>
                <a14:m>
                  <m:oMath xmlns:m="http://schemas.openxmlformats.org/officeDocument/2006/math">
                    <m:r>
                      <a:rPr kumimoji="1" lang="zh-CN" altLang="en-US" i="1" dirty="0" smtClean="0">
                        <a:latin typeface="Cambria Math" panose="02040503050406030204" pitchFamily="18" charset="0"/>
                      </a:rPr>
                      <m:t>为</m:t>
                    </m:r>
                    <m:r>
                      <a:rPr kumimoji="1" lang="en-US" altLang="zh-CN" i="1">
                        <a:solidFill>
                          <a:srgbClr val="9B320E"/>
                        </a:solidFill>
                        <a:latin typeface="Cambria Math" panose="02040503050406030204" pitchFamily="18" charset="0"/>
                      </a:rPr>
                      <m:t> </m:t>
                    </m:r>
                  </m:oMath>
                </a14:m>
                <a:r>
                  <a:rPr kumimoji="1" lang="en-US" altLang="zh-CN" i="1" dirty="0"/>
                  <a:t>s</a:t>
                </a:r>
                <a:r>
                  <a:rPr kumimoji="1" lang="zh-CN" altLang="en-US" dirty="0"/>
                  <a:t>；否则，</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0,2</m:t>
                        </m:r>
                      </m:sub>
                    </m:sSub>
                    <m:r>
                      <a:rPr kumimoji="1" lang="zh-CN" altLang="en-US" i="1">
                        <a:latin typeface="Cambria Math" panose="02040503050406030204" pitchFamily="18" charset="0"/>
                      </a:rPr>
                      <m:t>猜错</m:t>
                    </m:r>
                  </m:oMath>
                </a14:m>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m:t>
                        </m:r>
                        <m:r>
                          <a:rPr kumimoji="1" lang="en-US" altLang="zh-CN" b="0" i="1" smtClean="0">
                            <a:latin typeface="Cambria Math" panose="02040503050406030204" pitchFamily="18" charset="0"/>
                          </a:rPr>
                          <m:t>𝑖</m:t>
                        </m:r>
                      </m:sub>
                    </m:sSub>
                  </m:oMath>
                </a14:m>
                <a:r>
                  <a:rPr kumimoji="1" lang="zh-CN" altLang="en-US" dirty="0"/>
                  <a:t>的情况类似</a:t>
                </a:r>
                <a:endParaRPr kumimoji="1" lang="en-US" altLang="zh-CN" dirty="0"/>
              </a:p>
              <a:p>
                <a:pPr lvl="1"/>
                <a:r>
                  <a:rPr kumimoji="1" lang="zh-CN" altLang="en-US" dirty="0">
                    <a:effectLst>
                      <a:outerShdw blurRad="38100" dist="38100" dir="2700000" algn="tl">
                        <a:srgbClr val="000000">
                          <a:alpha val="43137"/>
                        </a:srgbClr>
                      </a:outerShdw>
                    </a:effectLst>
                    <a:highlight>
                      <a:srgbClr val="FFFF00"/>
                    </a:highlight>
                  </a:rPr>
                  <a:t>恢复</a:t>
                </a:r>
                <a:r>
                  <a:rPr kumimoji="1" lang="en-US" altLang="zh-CN" dirty="0">
                    <a:effectLst>
                      <a:outerShdw blurRad="38100" dist="38100" dir="2700000" algn="tl">
                        <a:srgbClr val="000000">
                          <a:alpha val="43137"/>
                        </a:srgbClr>
                      </a:outerShdw>
                    </a:effectLst>
                    <a:highlight>
                      <a:srgbClr val="FFFF00"/>
                    </a:highlight>
                  </a:rPr>
                  <a:t>4-bit</a:t>
                </a:r>
                <a:r>
                  <a:rPr kumimoji="1" lang="zh-CN" altLang="en-US" dirty="0">
                    <a:effectLst>
                      <a:outerShdw blurRad="38100" dist="38100" dir="2700000" algn="tl">
                        <a:srgbClr val="000000">
                          <a:alpha val="43137"/>
                        </a:srgbClr>
                      </a:outerShdw>
                    </a:effectLst>
                    <a:highlight>
                      <a:srgbClr val="FFFF00"/>
                    </a:highlight>
                  </a:rPr>
                  <a:t>的</a:t>
                </a:r>
                <a14:m>
                  <m:oMath xmlns:m="http://schemas.openxmlformats.org/officeDocument/2006/math">
                    <m:sSub>
                      <m:sSubPr>
                        <m:ctrlP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ctrlPr>
                      </m:sSubPr>
                      <m:e>
                        <m: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t>𝑘</m:t>
                        </m:r>
                      </m:e>
                      <m:sub>
                        <m: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t>0,2</m:t>
                        </m:r>
                      </m:sub>
                    </m:sSub>
                  </m:oMath>
                </a14:m>
                <a:r>
                  <a:rPr kumimoji="1" lang="zh-CN" altLang="en-US" dirty="0">
                    <a:effectLst>
                      <a:outerShdw blurRad="38100" dist="38100" dir="2700000" algn="tl">
                        <a:srgbClr val="000000">
                          <a:alpha val="43137"/>
                        </a:srgbClr>
                      </a:outerShdw>
                    </a:effectLst>
                    <a:highlight>
                      <a:srgbClr val="FFFF00"/>
                    </a:highlight>
                  </a:rPr>
                  <a:t>和</a:t>
                </a:r>
                <a:r>
                  <a:rPr kumimoji="1" lang="en-US" altLang="zh-CN" dirty="0">
                    <a:effectLst>
                      <a:outerShdw blurRad="38100" dist="38100" dir="2700000" algn="tl">
                        <a:srgbClr val="000000">
                          <a:alpha val="43137"/>
                        </a:srgbClr>
                      </a:outerShdw>
                    </a:effectLst>
                    <a:highlight>
                      <a:srgbClr val="FFFF00"/>
                    </a:highlight>
                  </a:rPr>
                  <a:t>16-bit</a:t>
                </a:r>
                <a:r>
                  <a:rPr kumimoji="1" lang="zh-CN" altLang="en-US" dirty="0">
                    <a:effectLst>
                      <a:outerShdw blurRad="38100" dist="38100" dir="2700000" algn="tl">
                        <a:srgbClr val="000000">
                          <a:alpha val="43137"/>
                        </a:srgbClr>
                      </a:outerShdw>
                    </a:effectLst>
                    <a:highlight>
                      <a:srgbClr val="FFFF00"/>
                    </a:highlight>
                  </a:rPr>
                  <a:t>的</a:t>
                </a:r>
                <a14:m>
                  <m:oMath xmlns:m="http://schemas.openxmlformats.org/officeDocument/2006/math">
                    <m:sSub>
                      <m:sSubPr>
                        <m:ctrlP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ctrlPr>
                      </m:sSubPr>
                      <m:e>
                        <m: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t>𝑘</m:t>
                        </m:r>
                      </m:e>
                      <m:sub>
                        <m:r>
                          <a:rPr kumimoji="1" lang="en-US" altLang="zh-CN" i="1">
                            <a:effectLst>
                              <a:outerShdw blurRad="38100" dist="38100" dir="2700000" algn="tl">
                                <a:srgbClr val="000000">
                                  <a:alpha val="43137"/>
                                </a:srgbClr>
                              </a:outerShdw>
                            </a:effectLst>
                            <a:highlight>
                              <a:srgbClr val="FFFF00"/>
                            </a:highlight>
                            <a:latin typeface="Cambria Math" panose="02040503050406030204" pitchFamily="18" charset="0"/>
                          </a:rPr>
                          <m:t>5</m:t>
                        </m:r>
                      </m:sub>
                    </m:sSub>
                  </m:oMath>
                </a14:m>
                <a:endParaRPr kumimoji="1" lang="zh-CN" altLang="en-US" dirty="0">
                  <a:effectLst>
                    <a:outerShdw blurRad="38100" dist="38100" dir="2700000" algn="tl">
                      <a:srgbClr val="000000">
                        <a:alpha val="43137"/>
                      </a:srgbClr>
                    </a:outerShdw>
                  </a:effectLst>
                  <a:highlight>
                    <a:srgbClr val="FFFF00"/>
                  </a:highlight>
                </a:endParaRPr>
              </a:p>
            </p:txBody>
          </p:sp>
        </mc:Choice>
        <mc:Fallback>
          <p:sp>
            <p:nvSpPr>
              <p:cNvPr id="3" name="内容占位符 2">
                <a:extLst>
                  <a:ext uri="{FF2B5EF4-FFF2-40B4-BE49-F238E27FC236}">
                    <a16:creationId xmlns:a16="http://schemas.microsoft.com/office/drawing/2014/main" id="{6089002B-03B3-A849-9BE8-DE793B760FCD}"/>
                  </a:ext>
                </a:extLst>
              </p:cNvPr>
              <p:cNvSpPr>
                <a:spLocks noGrp="1" noRot="1" noChangeAspect="1" noMove="1" noResize="1" noEditPoints="1" noAdjustHandles="1" noChangeArrowheads="1" noChangeShapeType="1" noTextEdit="1"/>
              </p:cNvSpPr>
              <p:nvPr>
                <p:ph idx="1"/>
              </p:nvPr>
            </p:nvSpPr>
            <p:spPr>
              <a:xfrm>
                <a:off x="348916" y="1032630"/>
                <a:ext cx="7411452" cy="4975448"/>
              </a:xfrm>
              <a:blipFill>
                <a:blip r:embed="rId3"/>
                <a:stretch>
                  <a:fillRect l="-1069" t="-1591" r="-493" b="-8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330E03A-CFA6-3845-B49C-8F7C90B388B4}"/>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25</a:t>
            </a:fld>
            <a:endParaRPr lang="zh-CN" altLang="en-US" dirty="0">
              <a:solidFill>
                <a:srgbClr val="464653"/>
              </a:solidFill>
            </a:endParaRPr>
          </a:p>
        </p:txBody>
      </p:sp>
      <p:pic>
        <p:nvPicPr>
          <p:cNvPr id="5" name="图片 4">
            <a:extLst>
              <a:ext uri="{FF2B5EF4-FFF2-40B4-BE49-F238E27FC236}">
                <a16:creationId xmlns:a16="http://schemas.microsoft.com/office/drawing/2014/main" id="{5FC4ED63-F982-574D-817A-9C99ABA9F24A}"/>
              </a:ext>
            </a:extLst>
          </p:cNvPr>
          <p:cNvPicPr>
            <a:picLocks noChangeAspect="1"/>
          </p:cNvPicPr>
          <p:nvPr/>
        </p:nvPicPr>
        <p:blipFill>
          <a:blip r:embed="rId4"/>
          <a:stretch>
            <a:fillRect/>
          </a:stretch>
        </p:blipFill>
        <p:spPr>
          <a:xfrm>
            <a:off x="7940842" y="974245"/>
            <a:ext cx="4010366" cy="5663665"/>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82420C7-4661-B34C-9C88-CEDF4CA80A72}"/>
                  </a:ext>
                </a:extLst>
              </p:cNvPr>
              <p:cNvSpPr/>
              <p:nvPr/>
            </p:nvSpPr>
            <p:spPr>
              <a:xfrm>
                <a:off x="8161522" y="5536275"/>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5,0</m:t>
                          </m:r>
                        </m:sub>
                      </m:sSub>
                    </m:oMath>
                  </m:oMathPara>
                </a14:m>
                <a:endParaRPr lang="zh-CN" altLang="en-US" dirty="0"/>
              </a:p>
            </p:txBody>
          </p:sp>
        </mc:Choice>
        <mc:Fallback xmlns="">
          <p:sp>
            <p:nvSpPr>
              <p:cNvPr id="6" name="矩形 5">
                <a:extLst>
                  <a:ext uri="{FF2B5EF4-FFF2-40B4-BE49-F238E27FC236}">
                    <a16:creationId xmlns:a16="http://schemas.microsoft.com/office/drawing/2014/main" id="{882420C7-4661-B34C-9C88-CEDF4CA80A72}"/>
                  </a:ext>
                </a:extLst>
              </p:cNvPr>
              <p:cNvSpPr>
                <a:spLocks noRot="1" noChangeAspect="1" noMove="1" noResize="1" noEditPoints="1" noAdjustHandles="1" noChangeArrowheads="1" noChangeShapeType="1" noTextEdit="1"/>
              </p:cNvSpPr>
              <p:nvPr/>
            </p:nvSpPr>
            <p:spPr>
              <a:xfrm>
                <a:off x="8161522" y="5536275"/>
                <a:ext cx="609398"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C4F7BC2-0B3B-DE49-B5A1-E131EF326667}"/>
                  </a:ext>
                </a:extLst>
              </p:cNvPr>
              <p:cNvSpPr/>
              <p:nvPr/>
            </p:nvSpPr>
            <p:spPr>
              <a:xfrm>
                <a:off x="9132069" y="5524242"/>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m:t>
                          </m:r>
                          <m:r>
                            <a:rPr kumimoji="1" lang="en-US" altLang="zh-CN" b="0" i="1" smtClean="0">
                              <a:latin typeface="Cambria Math" panose="02040503050406030204" pitchFamily="18" charset="0"/>
                            </a:rPr>
                            <m:t>1</m:t>
                          </m:r>
                        </m:sub>
                      </m:sSub>
                    </m:oMath>
                  </m:oMathPara>
                </a14:m>
                <a:endParaRPr lang="zh-CN" altLang="en-US" dirty="0"/>
              </a:p>
            </p:txBody>
          </p:sp>
        </mc:Choice>
        <mc:Fallback xmlns="">
          <p:sp>
            <p:nvSpPr>
              <p:cNvPr id="7" name="矩形 6">
                <a:extLst>
                  <a:ext uri="{FF2B5EF4-FFF2-40B4-BE49-F238E27FC236}">
                    <a16:creationId xmlns:a16="http://schemas.microsoft.com/office/drawing/2014/main" id="{2C4F7BC2-0B3B-DE49-B5A1-E131EF326667}"/>
                  </a:ext>
                </a:extLst>
              </p:cNvPr>
              <p:cNvSpPr>
                <a:spLocks noRot="1" noChangeAspect="1" noMove="1" noResize="1" noEditPoints="1" noAdjustHandles="1" noChangeArrowheads="1" noChangeShapeType="1" noTextEdit="1"/>
              </p:cNvSpPr>
              <p:nvPr/>
            </p:nvSpPr>
            <p:spPr>
              <a:xfrm>
                <a:off x="9132069" y="5524242"/>
                <a:ext cx="609398"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3D3A79B-E338-F247-8048-BD02EB8F064F}"/>
                  </a:ext>
                </a:extLst>
              </p:cNvPr>
              <p:cNvSpPr/>
              <p:nvPr/>
            </p:nvSpPr>
            <p:spPr>
              <a:xfrm>
                <a:off x="10102616" y="5536274"/>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m:t>
                          </m:r>
                          <m:r>
                            <a:rPr kumimoji="1" lang="en-US" altLang="zh-CN" b="0" i="1" smtClean="0">
                              <a:latin typeface="Cambria Math" panose="02040503050406030204" pitchFamily="18" charset="0"/>
                            </a:rPr>
                            <m:t>2</m:t>
                          </m:r>
                        </m:sub>
                      </m:sSub>
                    </m:oMath>
                  </m:oMathPara>
                </a14:m>
                <a:endParaRPr lang="zh-CN" altLang="en-US" dirty="0"/>
              </a:p>
            </p:txBody>
          </p:sp>
        </mc:Choice>
        <mc:Fallback xmlns="">
          <p:sp>
            <p:nvSpPr>
              <p:cNvPr id="8" name="矩形 7">
                <a:extLst>
                  <a:ext uri="{FF2B5EF4-FFF2-40B4-BE49-F238E27FC236}">
                    <a16:creationId xmlns:a16="http://schemas.microsoft.com/office/drawing/2014/main" id="{D3D3A79B-E338-F247-8048-BD02EB8F064F}"/>
                  </a:ext>
                </a:extLst>
              </p:cNvPr>
              <p:cNvSpPr>
                <a:spLocks noRot="1" noChangeAspect="1" noMove="1" noResize="1" noEditPoints="1" noAdjustHandles="1" noChangeArrowheads="1" noChangeShapeType="1" noTextEdit="1"/>
              </p:cNvSpPr>
              <p:nvPr/>
            </p:nvSpPr>
            <p:spPr>
              <a:xfrm>
                <a:off x="10102616" y="5536274"/>
                <a:ext cx="609398"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60F514C-A94E-D649-88FE-AFC5CF8C77C0}"/>
                  </a:ext>
                </a:extLst>
              </p:cNvPr>
              <p:cNvSpPr/>
              <p:nvPr/>
            </p:nvSpPr>
            <p:spPr>
              <a:xfrm>
                <a:off x="11073163" y="5513960"/>
                <a:ext cx="609398"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𝑘</m:t>
                          </m:r>
                        </m:e>
                        <m:sub>
                          <m:r>
                            <a:rPr kumimoji="1" lang="en-US" altLang="zh-CN" i="1">
                              <a:latin typeface="Cambria Math" panose="02040503050406030204" pitchFamily="18" charset="0"/>
                            </a:rPr>
                            <m:t>5,</m:t>
                          </m:r>
                          <m:r>
                            <a:rPr kumimoji="1" lang="en-US" altLang="zh-CN" b="0" i="1" smtClean="0">
                              <a:latin typeface="Cambria Math" panose="02040503050406030204" pitchFamily="18" charset="0"/>
                            </a:rPr>
                            <m:t>3</m:t>
                          </m:r>
                        </m:sub>
                      </m:sSub>
                    </m:oMath>
                  </m:oMathPara>
                </a14:m>
                <a:endParaRPr lang="zh-CN" altLang="en-US" dirty="0"/>
              </a:p>
            </p:txBody>
          </p:sp>
        </mc:Choice>
        <mc:Fallback xmlns="">
          <p:sp>
            <p:nvSpPr>
              <p:cNvPr id="9" name="矩形 8">
                <a:extLst>
                  <a:ext uri="{FF2B5EF4-FFF2-40B4-BE49-F238E27FC236}">
                    <a16:creationId xmlns:a16="http://schemas.microsoft.com/office/drawing/2014/main" id="{260F514C-A94E-D649-88FE-AFC5CF8C77C0}"/>
                  </a:ext>
                </a:extLst>
              </p:cNvPr>
              <p:cNvSpPr>
                <a:spLocks noRot="1" noChangeAspect="1" noMove="1" noResize="1" noEditPoints="1" noAdjustHandles="1" noChangeArrowheads="1" noChangeShapeType="1" noTextEdit="1"/>
              </p:cNvSpPr>
              <p:nvPr/>
            </p:nvSpPr>
            <p:spPr>
              <a:xfrm>
                <a:off x="11073163" y="5513960"/>
                <a:ext cx="609398" cy="38151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526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11B62-A68D-4737-B3E4-4A4D86FC1B2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136A1B-78CB-4CAD-9A7D-13449C8990D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49C15F2D-50AA-4D29-A974-7BA1F3DC084C}"/>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26</a:t>
            </a:fld>
            <a:endParaRPr lang="zh-CN" altLang="en-US" dirty="0">
              <a:solidFill>
                <a:srgbClr val="464653"/>
              </a:solidFill>
            </a:endParaRPr>
          </a:p>
        </p:txBody>
      </p:sp>
      <p:pic>
        <p:nvPicPr>
          <p:cNvPr id="5" name="图片 4">
            <a:extLst>
              <a:ext uri="{FF2B5EF4-FFF2-40B4-BE49-F238E27FC236}">
                <a16:creationId xmlns:a16="http://schemas.microsoft.com/office/drawing/2014/main" id="{F555F7E7-02D0-401A-BE11-68E8EB0DC9A8}"/>
              </a:ext>
            </a:extLst>
          </p:cNvPr>
          <p:cNvPicPr>
            <a:picLocks noChangeAspect="1"/>
          </p:cNvPicPr>
          <p:nvPr/>
        </p:nvPicPr>
        <p:blipFill>
          <a:blip r:embed="rId2"/>
          <a:stretch>
            <a:fillRect/>
          </a:stretch>
        </p:blipFill>
        <p:spPr>
          <a:xfrm>
            <a:off x="1989551" y="0"/>
            <a:ext cx="8212897" cy="6858000"/>
          </a:xfrm>
          <a:prstGeom prst="rect">
            <a:avLst/>
          </a:prstGeom>
        </p:spPr>
      </p:pic>
    </p:spTree>
    <p:extLst>
      <p:ext uri="{BB962C8B-B14F-4D97-AF65-F5344CB8AC3E}">
        <p14:creationId xmlns:p14="http://schemas.microsoft.com/office/powerpoint/2010/main" val="1651462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83DCF-1CA3-DD4E-9C15-E54E8BA84485}"/>
              </a:ext>
            </a:extLst>
          </p:cNvPr>
          <p:cNvSpPr>
            <a:spLocks noGrp="1"/>
          </p:cNvSpPr>
          <p:nvPr>
            <p:ph type="title"/>
          </p:nvPr>
        </p:nvSpPr>
        <p:spPr/>
        <p:txBody>
          <a:bodyPr/>
          <a:lstStyle/>
          <a:p>
            <a:r>
              <a:rPr kumimoji="1" lang="zh-CN" altLang="en-US" dirty="0"/>
              <a:t>截断差分分析的主要思想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8BB7E2-3E02-B64A-8824-FF2539A46529}"/>
                  </a:ext>
                </a:extLst>
              </p:cNvPr>
              <p:cNvSpPr>
                <a:spLocks noGrp="1"/>
              </p:cNvSpPr>
              <p:nvPr>
                <p:ph idx="1"/>
              </p:nvPr>
            </p:nvSpPr>
            <p:spPr>
              <a:xfrm>
                <a:off x="914400" y="1141667"/>
                <a:ext cx="10363200" cy="4975448"/>
              </a:xfrm>
            </p:spPr>
            <p:txBody>
              <a:bodyPr/>
              <a:lstStyle/>
              <a:p>
                <a:r>
                  <a:rPr kumimoji="1" lang="zh-CN" altLang="en-US" dirty="0"/>
                  <a:t>通过选择满足特定截断差分的明文对，追踪在多轮加密过程中的</a:t>
                </a:r>
                <a:r>
                  <a:rPr kumimoji="1" lang="zh-CN" altLang="en-US" dirty="0">
                    <a:solidFill>
                      <a:srgbClr val="C00000"/>
                    </a:solidFill>
                  </a:rPr>
                  <a:t>部分</a:t>
                </a:r>
                <a:r>
                  <a:rPr kumimoji="1" lang="zh-CN" altLang="en-US" dirty="0"/>
                  <a:t>比特的变换情况</a:t>
                </a:r>
                <a:endParaRPr kumimoji="1" lang="en-US" altLang="zh-CN" dirty="0"/>
              </a:p>
              <a:p>
                <a:pPr marL="514350" indent="-514350">
                  <a:buFont typeface="+mj-lt"/>
                  <a:buAutoNum type="arabicPeriod"/>
                </a:pPr>
                <a:r>
                  <a:rPr kumimoji="1" lang="zh-CN" altLang="en-US" dirty="0"/>
                  <a:t>发现高概率（可能</a:t>
                </a:r>
                <a:r>
                  <a:rPr kumimoji="1" lang="zh-CN" altLang="en-US" b="1" dirty="0">
                    <a:solidFill>
                      <a:srgbClr val="C00000"/>
                    </a:solidFill>
                  </a:rPr>
                  <a:t>不为</a:t>
                </a:r>
                <a:r>
                  <a:rPr kumimoji="1" lang="en-US" altLang="zh-CN" b="1" dirty="0">
                    <a:solidFill>
                      <a:srgbClr val="C00000"/>
                    </a:solidFill>
                  </a:rPr>
                  <a:t>1</a:t>
                </a:r>
                <a:r>
                  <a:rPr kumimoji="1" lang="zh-CN" altLang="en-US" dirty="0"/>
                  <a:t>）的</a:t>
                </a:r>
                <a:r>
                  <a:rPr kumimoji="1" lang="en-US" altLang="zh-CN" i="1" dirty="0"/>
                  <a:t>r</a:t>
                </a:r>
                <a:r>
                  <a:rPr kumimoji="1" lang="zh-CN" altLang="en-US" dirty="0"/>
                  <a:t>轮截断差</a:t>
                </a:r>
                <a:r>
                  <a:rPr kumimoji="1" lang="zh-CN" altLang="en-US" dirty="0">
                    <a:solidFill>
                      <a:schemeClr val="tx1"/>
                    </a:solidFill>
                  </a:rPr>
                  <a:t>分</a:t>
                </a:r>
                <a14:m>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m:t>
                        </m:r>
                      </m:e>
                      <m:sub>
                        <m:r>
                          <a:rPr kumimoji="1" lang="en-US" altLang="zh-CN" b="0" i="1" smtClean="0">
                            <a:solidFill>
                              <a:schemeClr val="tx1"/>
                            </a:solidFill>
                            <a:latin typeface="Cambria Math" panose="02040503050406030204" pitchFamily="18" charset="0"/>
                          </a:rPr>
                          <m:t>𝑖𝑛</m:t>
                        </m:r>
                      </m:sub>
                      <m:sup>
                        <m:r>
                          <a:rPr kumimoji="1" lang="en-US" altLang="zh-CN" b="0" i="1" smtClean="0">
                            <a:solidFill>
                              <a:schemeClr val="tx1"/>
                            </a:solidFill>
                            <a:latin typeface="Cambria Math" panose="02040503050406030204" pitchFamily="18" charset="0"/>
                          </a:rPr>
                          <m:t>′</m:t>
                        </m:r>
                      </m:sup>
                    </m:sSubSup>
                    <m:groupChr>
                      <m:groupChrPr>
                        <m:chr m:val="→"/>
                        <m:vertJc m:val="bot"/>
                        <m:ctrlPr>
                          <a:rPr kumimoji="1" lang="en-US" altLang="zh-CN" i="1" smtClean="0">
                            <a:solidFill>
                              <a:schemeClr val="tx1"/>
                            </a:solidFill>
                            <a:latin typeface="Cambria Math" panose="02040503050406030204" pitchFamily="18" charset="0"/>
                          </a:rPr>
                        </m:ctrlPr>
                      </m:groupChrPr>
                      <m:e>
                        <m:r>
                          <m:rPr>
                            <m:brk m:alnAt="2"/>
                          </m:rPr>
                          <a:rPr kumimoji="1" lang="zh-CN" altLang="en-US" b="0" i="1" smtClean="0">
                            <a:solidFill>
                              <a:schemeClr val="tx1"/>
                            </a:solidFill>
                            <a:latin typeface="Cambria Math" panose="02040503050406030204" pitchFamily="18" charset="0"/>
                          </a:rPr>
                          <m:t> </m:t>
                        </m:r>
                        <m:r>
                          <a:rPr kumimoji="1" lang="zh-CN" altLang="en-US" b="0" i="1" smtClean="0">
                            <a:solidFill>
                              <a:schemeClr val="tx1"/>
                            </a:solidFill>
                            <a:latin typeface="Cambria Math" panose="02040503050406030204" pitchFamily="18" charset="0"/>
                          </a:rPr>
                          <m:t>  </m:t>
                        </m:r>
                        <m:r>
                          <m:rPr>
                            <m:brk m:alnAt="2"/>
                          </m:rPr>
                          <a:rPr kumimoji="1" lang="en-US" altLang="zh-CN" b="0" i="1" smtClean="0">
                            <a:solidFill>
                              <a:schemeClr val="tx1"/>
                            </a:solidFill>
                            <a:latin typeface="Cambria Math" panose="02040503050406030204" pitchFamily="18" charset="0"/>
                          </a:rPr>
                          <m:t>𝑟</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𝑟𝑜𝑢𝑛𝑑</m:t>
                        </m:r>
                        <m:r>
                          <m:rPr>
                            <m:brk m:alnAt="2"/>
                          </m:rPr>
                          <a:rPr kumimoji="1" lang="zh-CN" altLang="en-US" b="0" i="1" smtClean="0">
                            <a:solidFill>
                              <a:schemeClr val="tx1"/>
                            </a:solidFill>
                            <a:latin typeface="Cambria Math" panose="02040503050406030204" pitchFamily="18" charset="0"/>
                          </a:rPr>
                          <m:t> </m:t>
                        </m:r>
                        <m:r>
                          <a:rPr kumimoji="1" lang="zh-CN" altLang="en-US" b="0" i="1" smtClean="0">
                            <a:solidFill>
                              <a:schemeClr val="tx1"/>
                            </a:solidFill>
                            <a:latin typeface="Cambria Math" panose="02040503050406030204" pitchFamily="18" charset="0"/>
                          </a:rPr>
                          <m:t>   </m:t>
                        </m:r>
                      </m:e>
                    </m:groupCh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ea typeface="Cambria Math" panose="02040503050406030204" pitchFamily="18" charset="0"/>
                          </a:rPr>
                          <m:t>𝑜𝑢𝑡</m:t>
                        </m:r>
                      </m:sub>
                      <m:sup>
                        <m:r>
                          <a:rPr kumimoji="1" lang="en-US" altLang="zh-CN" i="1">
                            <a:latin typeface="Cambria Math" panose="02040503050406030204" pitchFamily="18" charset="0"/>
                          </a:rPr>
                          <m:t>′</m:t>
                        </m:r>
                      </m:sup>
                    </m:sSubSup>
                  </m:oMath>
                </a14:m>
                <a:endParaRPr kumimoji="1" lang="en-US" altLang="zh-CN" dirty="0"/>
              </a:p>
              <a:p>
                <a:pPr marL="514350" indent="-514350">
                  <a:buFont typeface="+mj-lt"/>
                  <a:buAutoNum type="arabicPeriod"/>
                </a:pPr>
                <a:r>
                  <a:rPr kumimoji="1" lang="zh-CN" altLang="en-US" dirty="0"/>
                  <a:t>推测从明（密文）加（解）密到截断差分的头（尾）部相关的密钥，求解带概率的方程</a:t>
                </a:r>
                <a:endParaRPr kumimoji="1" lang="en-US" altLang="zh-CN" dirty="0"/>
              </a:p>
              <a:p>
                <a:r>
                  <a:rPr kumimoji="1" lang="zh-CN" altLang="en-US" dirty="0"/>
                  <a:t>关键：差分通过</a:t>
                </a:r>
                <a:r>
                  <a:rPr kumimoji="1" lang="en-US" altLang="zh-CN" i="1" dirty="0"/>
                  <a:t>g</a:t>
                </a:r>
                <a:r>
                  <a:rPr kumimoji="1" lang="zh-CN" altLang="en-US" dirty="0"/>
                  <a:t>函数（非线性部件）传播的不均匀性，探测中间状态的信息</a:t>
                </a: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EA8BB7E2-3E02-B64A-8824-FF2539A46529}"/>
                  </a:ext>
                </a:extLst>
              </p:cNvPr>
              <p:cNvSpPr>
                <a:spLocks noGrp="1" noRot="1" noChangeAspect="1" noMove="1" noResize="1" noEditPoints="1" noAdjustHandles="1" noChangeArrowheads="1" noChangeShapeType="1" noTextEdit="1"/>
              </p:cNvSpPr>
              <p:nvPr>
                <p:ph idx="1"/>
              </p:nvPr>
            </p:nvSpPr>
            <p:spPr>
              <a:xfrm>
                <a:off x="914400" y="1141667"/>
                <a:ext cx="10363200" cy="4975448"/>
              </a:xfrm>
              <a:blipFill>
                <a:blip r:embed="rId3"/>
                <a:stretch>
                  <a:fillRect l="-765" t="-1225" r="-4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B096CA2-42FB-A947-8F29-E1B1E475EBCD}"/>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27</a:t>
            </a:fld>
            <a:endParaRPr lang="zh-CN" altLang="en-US" dirty="0">
              <a:solidFill>
                <a:srgbClr val="464653"/>
              </a:solidFill>
            </a:endParaRPr>
          </a:p>
        </p:txBody>
      </p:sp>
      <p:pic>
        <p:nvPicPr>
          <p:cNvPr id="5" name="图片 4">
            <a:extLst>
              <a:ext uri="{FF2B5EF4-FFF2-40B4-BE49-F238E27FC236}">
                <a16:creationId xmlns:a16="http://schemas.microsoft.com/office/drawing/2014/main" id="{871CC70A-25F9-284A-AC25-FA555761E298}"/>
              </a:ext>
            </a:extLst>
          </p:cNvPr>
          <p:cNvPicPr>
            <a:picLocks noChangeAspect="1"/>
          </p:cNvPicPr>
          <p:nvPr/>
        </p:nvPicPr>
        <p:blipFill>
          <a:blip r:embed="rId4"/>
          <a:stretch>
            <a:fillRect/>
          </a:stretch>
        </p:blipFill>
        <p:spPr>
          <a:xfrm>
            <a:off x="687481" y="4778285"/>
            <a:ext cx="11061700" cy="132080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5FE881A-13FB-EE4E-AA56-DFD76BF7E9AF}"/>
                  </a:ext>
                </a:extLst>
              </p:cNvPr>
              <p:cNvSpPr/>
              <p:nvPr/>
            </p:nvSpPr>
            <p:spPr>
              <a:xfrm>
                <a:off x="8186765" y="5350364"/>
                <a:ext cx="676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smtClean="0">
                              <a:solidFill>
                                <a:srgbClr val="C00000"/>
                              </a:solidFill>
                              <a:latin typeface="Cambria Math" panose="02040503050406030204" pitchFamily="18" charset="0"/>
                            </a:rPr>
                          </m:ctrlPr>
                        </m:sSub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smtClean="0">
                              <a:solidFill>
                                <a:srgbClr val="C00000"/>
                              </a:solidFill>
                              <a:latin typeface="Cambria Math" panose="02040503050406030204" pitchFamily="18" charset="0"/>
                              <a:ea typeface="Cambria Math" panose="02040503050406030204" pitchFamily="18" charset="0"/>
                            </a:rPr>
                            <m:t>𝒐𝒖𝒕</m:t>
                          </m:r>
                        </m:sub>
                      </m:sSub>
                    </m:oMath>
                  </m:oMathPara>
                </a14:m>
                <a:endParaRPr lang="zh-CN" altLang="en-US" b="1" dirty="0"/>
              </a:p>
            </p:txBody>
          </p:sp>
        </mc:Choice>
        <mc:Fallback xmlns="">
          <p:sp>
            <p:nvSpPr>
              <p:cNvPr id="7" name="矩形 6">
                <a:extLst>
                  <a:ext uri="{FF2B5EF4-FFF2-40B4-BE49-F238E27FC236}">
                    <a16:creationId xmlns:a16="http://schemas.microsoft.com/office/drawing/2014/main" id="{F5FE881A-13FB-EE4E-AA56-DFD76BF7E9AF}"/>
                  </a:ext>
                </a:extLst>
              </p:cNvPr>
              <p:cNvSpPr>
                <a:spLocks noRot="1" noChangeAspect="1" noMove="1" noResize="1" noEditPoints="1" noAdjustHandles="1" noChangeArrowheads="1" noChangeShapeType="1" noTextEdit="1"/>
              </p:cNvSpPr>
              <p:nvPr/>
            </p:nvSpPr>
            <p:spPr>
              <a:xfrm>
                <a:off x="8186765" y="5350364"/>
                <a:ext cx="676404" cy="369332"/>
              </a:xfrm>
              <a:prstGeom prst="rect">
                <a:avLst/>
              </a:prstGeom>
              <a:blipFill>
                <a:blip r:embed="rId5"/>
                <a:stretch>
                  <a:fillRect/>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013B880D-6775-8849-B7B0-729E7695A684}"/>
              </a:ext>
            </a:extLst>
          </p:cNvPr>
          <p:cNvCxnSpPr>
            <a:cxnSpLocks/>
          </p:cNvCxnSpPr>
          <p:nvPr/>
        </p:nvCxnSpPr>
        <p:spPr>
          <a:xfrm flipH="1">
            <a:off x="8965580" y="5042861"/>
            <a:ext cx="2464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4EABCABD-D0E5-8344-B82F-047C124757C9}"/>
              </a:ext>
            </a:extLst>
          </p:cNvPr>
          <p:cNvGrpSpPr/>
          <p:nvPr/>
        </p:nvGrpSpPr>
        <p:grpSpPr>
          <a:xfrm>
            <a:off x="2442411" y="4927453"/>
            <a:ext cx="6523169" cy="1171632"/>
            <a:chOff x="1119221" y="4226312"/>
            <a:chExt cx="7846359" cy="1171632"/>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CAB4F25-87D1-5D40-BF3D-92767B514A6D}"/>
                    </a:ext>
                  </a:extLst>
                </p:cNvPr>
                <p:cNvSpPr/>
                <p:nvPr/>
              </p:nvSpPr>
              <p:spPr>
                <a:xfrm>
                  <a:off x="1119221" y="4226312"/>
                  <a:ext cx="7846359" cy="117163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Sup>
                          <m:sSubSupPr>
                            <m:ctrlPr>
                              <a:rPr kumimoji="1" lang="en-US" altLang="zh-CN" b="1" i="1" smtClean="0">
                                <a:solidFill>
                                  <a:srgbClr val="C00000"/>
                                </a:solidFill>
                                <a:latin typeface="Cambria Math" panose="02040503050406030204" pitchFamily="18" charset="0"/>
                              </a:rPr>
                            </m:ctrlPr>
                          </m:sSubSupPr>
                          <m:e>
                            <m:r>
                              <a:rPr kumimoji="1" lang="en-US" altLang="zh-CN" b="1" i="1">
                                <a:solidFill>
                                  <a:srgbClr val="C00000"/>
                                </a:solidFill>
                                <a:latin typeface="Cambria Math" panose="02040503050406030204" pitchFamily="18" charset="0"/>
                                <a:ea typeface="Cambria Math" panose="02040503050406030204" pitchFamily="18" charset="0"/>
                              </a:rPr>
                              <m:t>∧</m:t>
                            </m:r>
                          </m:e>
                          <m:sub>
                            <m:r>
                              <a:rPr kumimoji="1" lang="en-US" altLang="zh-CN" b="1" i="1">
                                <a:solidFill>
                                  <a:srgbClr val="C00000"/>
                                </a:solidFill>
                                <a:latin typeface="Cambria Math" panose="02040503050406030204" pitchFamily="18" charset="0"/>
                              </a:rPr>
                              <m:t>𝒊𝒏</m:t>
                            </m:r>
                          </m:sub>
                          <m:sup>
                            <m:r>
                              <a:rPr kumimoji="1" lang="en-US" altLang="zh-CN" b="1" i="1">
                                <a:solidFill>
                                  <a:srgbClr val="C00000"/>
                                </a:solidFill>
                                <a:latin typeface="Cambria Math" panose="02040503050406030204" pitchFamily="18" charset="0"/>
                              </a:rPr>
                              <m:t>′</m:t>
                            </m:r>
                          </m:sup>
                        </m:sSubSup>
                      </m:oMath>
                    </m:oMathPara>
                  </a14:m>
                  <a:endParaRPr kumimoji="1" lang="zh-CN" altLang="en-US" b="1" i="1" dirty="0"/>
                </a:p>
              </p:txBody>
            </p:sp>
          </mc:Choice>
          <mc:Fallback xmlns="">
            <p:sp>
              <p:nvSpPr>
                <p:cNvPr id="6" name="矩形 5">
                  <a:extLst>
                    <a:ext uri="{FF2B5EF4-FFF2-40B4-BE49-F238E27FC236}">
                      <a16:creationId xmlns:a16="http://schemas.microsoft.com/office/drawing/2014/main" id="{ECAB4F25-87D1-5D40-BF3D-92767B514A6D}"/>
                    </a:ext>
                  </a:extLst>
                </p:cNvPr>
                <p:cNvSpPr>
                  <a:spLocks noRot="1" noChangeAspect="1" noMove="1" noResize="1" noEditPoints="1" noAdjustHandles="1" noChangeArrowheads="1" noChangeShapeType="1" noTextEdit="1"/>
                </p:cNvSpPr>
                <p:nvPr/>
              </p:nvSpPr>
              <p:spPr>
                <a:xfrm>
                  <a:off x="1119221" y="4226312"/>
                  <a:ext cx="7846359" cy="1171632"/>
                </a:xfrm>
                <a:prstGeom prst="rect">
                  <a:avLst/>
                </a:prstGeom>
                <a:blipFill>
                  <a:blip r:embed="rId6"/>
                  <a:stretch>
                    <a:fillRect/>
                  </a:stretch>
                </a:blipFill>
              </p:spPr>
              <p:txBody>
                <a:bodyPr/>
                <a:lstStyle/>
                <a:p>
                  <a:r>
                    <a:rPr lang="zh-CN" altLang="en-US">
                      <a:noFill/>
                    </a:rPr>
                    <a:t> </a:t>
                  </a:r>
                </a:p>
              </p:txBody>
            </p:sp>
          </mc:Fallback>
        </mc:AlternateContent>
        <p:sp>
          <p:nvSpPr>
            <p:cNvPr id="11" name="禁止符 10">
              <a:extLst>
                <a:ext uri="{FF2B5EF4-FFF2-40B4-BE49-F238E27FC236}">
                  <a16:creationId xmlns:a16="http://schemas.microsoft.com/office/drawing/2014/main" id="{ACEE4ED5-0776-504A-9058-1F7A5316D856}"/>
                </a:ext>
              </a:extLst>
            </p:cNvPr>
            <p:cNvSpPr/>
            <p:nvPr/>
          </p:nvSpPr>
          <p:spPr>
            <a:xfrm>
              <a:off x="3356182" y="4275230"/>
              <a:ext cx="256478" cy="257409"/>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禁止符 11">
              <a:extLst>
                <a:ext uri="{FF2B5EF4-FFF2-40B4-BE49-F238E27FC236}">
                  <a16:creationId xmlns:a16="http://schemas.microsoft.com/office/drawing/2014/main" id="{3A90D824-32AA-884D-80B9-37548153F925}"/>
                </a:ext>
              </a:extLst>
            </p:cNvPr>
            <p:cNvSpPr/>
            <p:nvPr/>
          </p:nvSpPr>
          <p:spPr>
            <a:xfrm>
              <a:off x="6184579" y="4275229"/>
              <a:ext cx="256478" cy="257409"/>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1E65E3B-11F6-6B4F-9AD6-C36BE7D6E372}"/>
                  </a:ext>
                </a:extLst>
              </p:cNvPr>
              <p:cNvSpPr/>
              <p:nvPr/>
            </p:nvSpPr>
            <p:spPr>
              <a:xfrm>
                <a:off x="8156950" y="5013483"/>
                <a:ext cx="706219" cy="646331"/>
              </a:xfrm>
              <a:prstGeom prst="rect">
                <a:avLst/>
              </a:prstGeom>
              <a:solidFill>
                <a:schemeClr val="accent2">
                  <a:lumMod val="20000"/>
                  <a:lumOff val="80000"/>
                </a:schemeClr>
              </a:solidFill>
            </p:spPr>
            <p:txBody>
              <a:bodyPr wrap="none">
                <a:spAutoFit/>
              </a:bodyPr>
              <a:lstStyle/>
              <a:p>
                <a:endParaRPr kumimoji="1" lang="en-US" altLang="zh-CN" i="1" dirty="0">
                  <a:ln w="0"/>
                  <a:solidFill>
                    <a:srgbClr val="C00000"/>
                  </a:solidFill>
                  <a:effectLst>
                    <a:outerShdw blurRad="38100" dist="25400" dir="5400000" algn="ctr" rotWithShape="0">
                      <a:srgbClr val="6E747A">
                        <a:alpha val="43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kumimoji="1" lang="en-US" altLang="zh-CN"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bSupPr>
                        <m:e>
                          <m:r>
                            <a:rPr kumimoji="1" lang="en-US" altLang="zh-CN" i="1">
                              <a:ln w="0"/>
                              <a:solidFill>
                                <a:srgbClr val="C00000"/>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e>
                        <m:sub>
                          <m:r>
                            <a:rPr kumimoji="1" lang="en-US" altLang="zh-CN" i="1">
                              <a:ln w="0"/>
                              <a:solidFill>
                                <a:srgbClr val="C00000"/>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𝑜𝑢𝑡</m:t>
                          </m:r>
                        </m:sub>
                        <m:sup>
                          <m:r>
                            <a:rPr kumimoji="1" lang="en-US" altLang="zh-CN" i="1">
                              <a:ln w="0"/>
                              <a:solidFill>
                                <a:srgbClr val="C00000"/>
                              </a:solidFill>
                              <a:effectLst>
                                <a:outerShdw blurRad="38100" dist="25400" dir="5400000" algn="ctr" rotWithShape="0">
                                  <a:srgbClr val="6E747A">
                                    <a:alpha val="43000"/>
                                  </a:srgbClr>
                                </a:outerShdw>
                              </a:effectLst>
                              <a:latin typeface="Cambria Math" panose="02040503050406030204" pitchFamily="18" charset="0"/>
                            </a:rPr>
                            <m:t>′</m:t>
                          </m:r>
                        </m:sup>
                      </m:sSubSup>
                    </m:oMath>
                  </m:oMathPara>
                </a14:m>
                <a:endParaRPr lang="zh-CN" altLang="en-US" dirty="0">
                  <a:ln w="0"/>
                  <a:solidFill>
                    <a:srgbClr val="C00000"/>
                  </a:solidFill>
                  <a:effectLst>
                    <a:outerShdw blurRad="38100" dist="25400" dir="5400000" algn="ctr" rotWithShape="0">
                      <a:srgbClr val="6E747A">
                        <a:alpha val="43000"/>
                      </a:srgbClr>
                    </a:outerShdw>
                  </a:effectLst>
                </a:endParaRPr>
              </a:p>
            </p:txBody>
          </p:sp>
        </mc:Choice>
        <mc:Fallback xmlns="">
          <p:sp>
            <p:nvSpPr>
              <p:cNvPr id="13" name="矩形 12">
                <a:extLst>
                  <a:ext uri="{FF2B5EF4-FFF2-40B4-BE49-F238E27FC236}">
                    <a16:creationId xmlns:a16="http://schemas.microsoft.com/office/drawing/2014/main" id="{B1E65E3B-11F6-6B4F-9AD6-C36BE7D6E372}"/>
                  </a:ext>
                </a:extLst>
              </p:cNvPr>
              <p:cNvSpPr>
                <a:spLocks noRot="1" noChangeAspect="1" noMove="1" noResize="1" noEditPoints="1" noAdjustHandles="1" noChangeArrowheads="1" noChangeShapeType="1" noTextEdit="1"/>
              </p:cNvSpPr>
              <p:nvPr/>
            </p:nvSpPr>
            <p:spPr>
              <a:xfrm>
                <a:off x="8156950" y="5013483"/>
                <a:ext cx="706219" cy="646331"/>
              </a:xfrm>
              <a:prstGeom prst="rect">
                <a:avLst/>
              </a:prstGeom>
              <a:blipFill>
                <a:blip r:embed="rId7"/>
                <a:stretch>
                  <a:fillRect b="-4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9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B1A69-68DB-3B4E-8495-65F3BC359FE1}"/>
              </a:ext>
            </a:extLst>
          </p:cNvPr>
          <p:cNvSpPr>
            <a:spLocks noGrp="1"/>
          </p:cNvSpPr>
          <p:nvPr>
            <p:ph type="title"/>
          </p:nvPr>
        </p:nvSpPr>
        <p:spPr/>
        <p:txBody>
          <a:bodyPr/>
          <a:lstStyle/>
          <a:p>
            <a:r>
              <a:rPr kumimoji="1" lang="zh-CN" altLang="en-US" dirty="0"/>
              <a:t>小结</a:t>
            </a:r>
          </a:p>
        </p:txBody>
      </p:sp>
      <p:sp>
        <p:nvSpPr>
          <p:cNvPr id="3" name="内容占位符 2">
            <a:extLst>
              <a:ext uri="{FF2B5EF4-FFF2-40B4-BE49-F238E27FC236}">
                <a16:creationId xmlns:a16="http://schemas.microsoft.com/office/drawing/2014/main" id="{141A0677-72FD-A94A-9F31-9FA709BD245A}"/>
              </a:ext>
            </a:extLst>
          </p:cNvPr>
          <p:cNvSpPr>
            <a:spLocks noGrp="1"/>
          </p:cNvSpPr>
          <p:nvPr>
            <p:ph idx="1"/>
          </p:nvPr>
        </p:nvSpPr>
        <p:spPr/>
        <p:txBody>
          <a:bodyPr>
            <a:normAutofit/>
          </a:bodyPr>
          <a:lstStyle/>
          <a:p>
            <a:r>
              <a:rPr kumimoji="1" lang="zh-CN" altLang="en-US" dirty="0"/>
              <a:t>截断差分分析的基本概念</a:t>
            </a:r>
            <a:endParaRPr kumimoji="1" lang="en-US" altLang="zh-CN" dirty="0"/>
          </a:p>
          <a:p>
            <a:r>
              <a:rPr kumimoji="1" lang="zh-CN" altLang="en-US" dirty="0"/>
              <a:t>截断差分的攻击原理</a:t>
            </a:r>
            <a:endParaRPr kumimoji="1" lang="en-US" altLang="zh-CN" dirty="0"/>
          </a:p>
          <a:p>
            <a:endParaRPr kumimoji="1" lang="en-US" altLang="zh-CN" dirty="0"/>
          </a:p>
          <a:p>
            <a:r>
              <a:rPr kumimoji="1" lang="zh-CN" altLang="en-US" dirty="0"/>
              <a:t>思考：</a:t>
            </a:r>
            <a:endParaRPr kumimoji="1" lang="en-US" altLang="zh-CN" dirty="0"/>
          </a:p>
          <a:p>
            <a:pPr lvl="1"/>
            <a:r>
              <a:rPr kumimoji="1" lang="zh-CN" altLang="en-US" dirty="0"/>
              <a:t>如果输入差分不固定，截断差分的概率如何求解？</a:t>
            </a:r>
            <a:endParaRPr kumimoji="1" lang="en-US" altLang="zh-CN" dirty="0"/>
          </a:p>
          <a:p>
            <a:pPr lvl="1"/>
            <a:r>
              <a:rPr kumimoji="1" lang="zh-CN" altLang="en-US" dirty="0"/>
              <a:t>截断差分和差分分析的异同</a:t>
            </a:r>
            <a:endParaRPr kumimoji="1" lang="en-US" altLang="zh-CN" dirty="0"/>
          </a:p>
          <a:p>
            <a:pPr lvl="1"/>
            <a:r>
              <a:rPr kumimoji="1" lang="zh-CN" altLang="en-US" dirty="0"/>
              <a:t>截断差分适合分析什么类型的算法？（</a:t>
            </a:r>
            <a:r>
              <a:rPr kumimoji="1" lang="en-US" altLang="zh-CN" dirty="0"/>
              <a:t>S</a:t>
            </a:r>
            <a:r>
              <a:rPr kumimoji="1" lang="zh-CN" altLang="en-US" dirty="0"/>
              <a:t>盒差分分布表特点，线性层特点）</a:t>
            </a:r>
          </a:p>
        </p:txBody>
      </p:sp>
      <p:sp>
        <p:nvSpPr>
          <p:cNvPr id="4" name="灯片编号占位符 3">
            <a:extLst>
              <a:ext uri="{FF2B5EF4-FFF2-40B4-BE49-F238E27FC236}">
                <a16:creationId xmlns:a16="http://schemas.microsoft.com/office/drawing/2014/main" id="{80175C41-94DA-994F-BD11-C789FDB0A0E1}"/>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28</a:t>
            </a:fld>
            <a:endParaRPr lang="zh-CN" altLang="en-US" dirty="0">
              <a:solidFill>
                <a:srgbClr val="464653"/>
              </a:solidFill>
            </a:endParaRPr>
          </a:p>
        </p:txBody>
      </p:sp>
    </p:spTree>
    <p:extLst>
      <p:ext uri="{BB962C8B-B14F-4D97-AF65-F5344CB8AC3E}">
        <p14:creationId xmlns:p14="http://schemas.microsoft.com/office/powerpoint/2010/main" val="341370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229F7-F087-4443-8F25-1772AF28D7C7}"/>
              </a:ext>
            </a:extLst>
          </p:cNvPr>
          <p:cNvSpPr>
            <a:spLocks noGrp="1"/>
          </p:cNvSpPr>
          <p:nvPr>
            <p:ph type="title"/>
          </p:nvPr>
        </p:nvSpPr>
        <p:spPr/>
        <p:txBody>
          <a:bodyPr/>
          <a:lstStyle/>
          <a:p>
            <a:r>
              <a:rPr kumimoji="1" lang="zh-CN" altLang="en-US" dirty="0"/>
              <a:t>复杂度分析（以习题的参数设置为例）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28A304-ED6E-D841-AF64-81453E532E0F}"/>
                  </a:ext>
                </a:extLst>
              </p:cNvPr>
              <p:cNvSpPr>
                <a:spLocks noGrp="1"/>
              </p:cNvSpPr>
              <p:nvPr>
                <p:ph idx="1"/>
              </p:nvPr>
            </p:nvSpPr>
            <p:spPr>
              <a:xfrm>
                <a:off x="914400" y="1196751"/>
                <a:ext cx="10363200" cy="5661249"/>
              </a:xfrm>
            </p:spPr>
            <p:txBody>
              <a:bodyPr>
                <a:normAutofit fontScale="92500" lnSpcReduction="20000"/>
              </a:bodyPr>
              <a:lstStyle/>
              <a:p>
                <a:endParaRPr kumimoji="1" lang="en-US" altLang="zh-CN" dirty="0"/>
              </a:p>
              <a:p>
                <a:r>
                  <a:rPr lang="zh-CN" altLang="en-US" dirty="0">
                    <a:solidFill>
                      <a:srgbClr val="000000"/>
                    </a:solidFill>
                    <a:effectLst/>
                    <a:latin typeface="PingFang SC" panose="020B0400000000000000" pitchFamily="34" charset="-122"/>
                    <a:ea typeface="PingFang SC" panose="020B0400000000000000" pitchFamily="34" charset="-122"/>
                  </a:rPr>
                  <a:t>数据复杂度：随机选择</a:t>
                </a:r>
                <a14:m>
                  <m:oMath xmlns:m="http://schemas.openxmlformats.org/officeDocument/2006/math">
                    <m:sSup>
                      <m:sSupPr>
                        <m:ctrlPr>
                          <a:rPr lang="en-US" altLang="zh-CN" i="1" smtClean="0">
                            <a:solidFill>
                              <a:srgbClr val="000000"/>
                            </a:solidFill>
                            <a:effectLst/>
                            <a:latin typeface="Cambria Math" panose="02040503050406030204" pitchFamily="18" charset="0"/>
                            <a:ea typeface="PingFang SC" panose="020B0400000000000000" pitchFamily="34" charset="-122"/>
                          </a:rPr>
                        </m:ctrlPr>
                      </m:sSupPr>
                      <m:e>
                        <m:r>
                          <a:rPr lang="en-US" altLang="zh-CN" b="0" i="1" smtClean="0">
                            <a:solidFill>
                              <a:srgbClr val="000000"/>
                            </a:solidFill>
                            <a:effectLst/>
                            <a:latin typeface="Cambria Math" panose="02040503050406030204" pitchFamily="18" charset="0"/>
                            <a:ea typeface="PingFang SC" panose="020B0400000000000000" pitchFamily="34" charset="-122"/>
                          </a:rPr>
                          <m:t>2</m:t>
                        </m:r>
                      </m:e>
                      <m:sup>
                        <m:r>
                          <a:rPr lang="en-US" altLang="zh-CN" b="0" i="1" smtClean="0">
                            <a:solidFill>
                              <a:srgbClr val="000000"/>
                            </a:solidFill>
                            <a:effectLst/>
                            <a:latin typeface="Cambria Math" panose="02040503050406030204" pitchFamily="18" charset="0"/>
                            <a:ea typeface="PingFang SC" panose="020B0400000000000000" pitchFamily="34" charset="-122"/>
                          </a:rPr>
                          <m:t>7</m:t>
                        </m:r>
                      </m:sup>
                    </m:sSup>
                  </m:oMath>
                </a14:m>
                <a:r>
                  <a:rPr lang="zh-CN" altLang="en-US" dirty="0">
                    <a:solidFill>
                      <a:srgbClr val="000000"/>
                    </a:solidFill>
                    <a:effectLst/>
                    <a:latin typeface="PingFang SC" panose="020B0400000000000000" pitchFamily="34" charset="-122"/>
                    <a:ea typeface="PingFang SC" panose="020B0400000000000000" pitchFamily="34" charset="-122"/>
                  </a:rPr>
                  <a:t>个明文</a:t>
                </a:r>
                <a:r>
                  <a:rPr lang="zh-CN" altLang="en-US" dirty="0">
                    <a:solidFill>
                      <a:srgbClr val="C00000"/>
                    </a:solidFill>
                    <a:effectLst/>
                    <a:latin typeface="PingFang SC" panose="020B0400000000000000" pitchFamily="34" charset="-122"/>
                    <a:ea typeface="PingFang SC" panose="020B0400000000000000" pitchFamily="34" charset="-122"/>
                  </a:rPr>
                  <a:t>对</a:t>
                </a:r>
                <a:r>
                  <a:rPr lang="zh-CN" altLang="en-US" dirty="0">
                    <a:solidFill>
                      <a:srgbClr val="000000"/>
                    </a:solidFill>
                    <a:effectLst/>
                    <a:latin typeface="PingFang SC" panose="020B0400000000000000" pitchFamily="34" charset="-122"/>
                    <a:ea typeface="PingFang SC" panose="020B0400000000000000" pitchFamily="34" charset="-122"/>
                  </a:rPr>
                  <a:t>，需要选择</a:t>
                </a:r>
                <a14:m>
                  <m:oMath xmlns:m="http://schemas.openxmlformats.org/officeDocument/2006/math">
                    <m:sSup>
                      <m:sSupPr>
                        <m:ctrlPr>
                          <a:rPr lang="en-US" altLang="zh-CN" i="1">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b="0" i="1" smtClean="0">
                            <a:solidFill>
                              <a:srgbClr val="000000"/>
                            </a:solidFill>
                            <a:latin typeface="Cambria Math" panose="02040503050406030204" pitchFamily="18" charset="0"/>
                            <a:ea typeface="PingFang SC" panose="020B0400000000000000" pitchFamily="34" charset="-122"/>
                          </a:rPr>
                          <m:t>8</m:t>
                        </m:r>
                      </m:sup>
                    </m:sSup>
                  </m:oMath>
                </a14:m>
                <a:r>
                  <a:rPr lang="zh-CN" altLang="en-US" dirty="0">
                    <a:solidFill>
                      <a:srgbClr val="000000"/>
                    </a:solidFill>
                    <a:effectLst/>
                    <a:latin typeface="PingFang SC" panose="020B0400000000000000" pitchFamily="34" charset="-122"/>
                    <a:ea typeface="PingFang SC" panose="020B0400000000000000" pitchFamily="34" charset="-122"/>
                  </a:rPr>
                  <a:t>个明文。</a:t>
                </a:r>
                <a:endParaRPr lang="zh-CN" altLang="en-US" dirty="0">
                  <a:solidFill>
                    <a:srgbClr val="000000"/>
                  </a:solidFill>
                  <a:effectLst/>
                  <a:latin typeface="Helvetica" pitchFamily="2" charset="0"/>
                </a:endParaRPr>
              </a:p>
              <a:p>
                <a:r>
                  <a:rPr lang="zh-CN" altLang="en-US" dirty="0">
                    <a:solidFill>
                      <a:srgbClr val="000000"/>
                    </a:solidFill>
                    <a:effectLst/>
                    <a:latin typeface="PingFang SC" panose="020B0400000000000000" pitchFamily="34" charset="-122"/>
                    <a:ea typeface="PingFang SC" panose="020B0400000000000000" pitchFamily="34" charset="-122"/>
                  </a:rPr>
                  <a:t>时间复杂度：</a:t>
                </a:r>
                <a:endParaRPr lang="en-US" altLang="zh-CN" dirty="0">
                  <a:solidFill>
                    <a:srgbClr val="000000"/>
                  </a:solidFill>
                  <a:effectLst/>
                  <a:latin typeface="Helvetica" pitchFamily="2" charset="0"/>
                </a:endParaRPr>
              </a:p>
              <a:p>
                <a:pPr lvl="1"/>
                <a:r>
                  <a:rPr lang="zh-CN" altLang="en-US" dirty="0">
                    <a:solidFill>
                      <a:srgbClr val="000000"/>
                    </a:solidFill>
                    <a:effectLst/>
                    <a:latin typeface="PingFang SC" panose="020B0400000000000000" pitchFamily="34" charset="-122"/>
                    <a:ea typeface="PingFang SC" panose="020B0400000000000000" pitchFamily="34" charset="-122"/>
                  </a:rPr>
                  <a:t>采样阶段，需要获得</a:t>
                </a:r>
                <a14:m>
                  <m:oMath xmlns:m="http://schemas.openxmlformats.org/officeDocument/2006/math">
                    <m:sSup>
                      <m:sSupPr>
                        <m:ctrlPr>
                          <a:rPr lang="en-US" altLang="zh-CN" i="1" smtClean="0">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b="0" i="1" smtClean="0">
                            <a:solidFill>
                              <a:srgbClr val="000000"/>
                            </a:solidFill>
                            <a:latin typeface="Cambria Math" panose="02040503050406030204" pitchFamily="18" charset="0"/>
                            <a:ea typeface="PingFang SC" panose="020B0400000000000000" pitchFamily="34" charset="-122"/>
                          </a:rPr>
                          <m:t>8</m:t>
                        </m:r>
                      </m:sup>
                    </m:sSup>
                  </m:oMath>
                </a14:m>
                <a:r>
                  <a:rPr lang="zh-CN" altLang="en-US" dirty="0">
                    <a:solidFill>
                      <a:srgbClr val="000000"/>
                    </a:solidFill>
                    <a:effectLst/>
                    <a:latin typeface="PingFang SC" panose="020B0400000000000000" pitchFamily="34" charset="-122"/>
                    <a:ea typeface="PingFang SC" panose="020B0400000000000000" pitchFamily="34" charset="-122"/>
                  </a:rPr>
                  <a:t>个明文对应的密文，即</a:t>
                </a:r>
                <a14:m>
                  <m:oMath xmlns:m="http://schemas.openxmlformats.org/officeDocument/2006/math">
                    <m:sSup>
                      <m:sSupPr>
                        <m:ctrlPr>
                          <a:rPr lang="en-US" altLang="zh-CN" i="1">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i="1">
                            <a:solidFill>
                              <a:srgbClr val="000000"/>
                            </a:solidFill>
                            <a:latin typeface="Cambria Math" panose="02040503050406030204" pitchFamily="18" charset="0"/>
                            <a:ea typeface="PingFang SC" panose="020B0400000000000000" pitchFamily="34" charset="-122"/>
                          </a:rPr>
                          <m:t>8</m:t>
                        </m:r>
                      </m:sup>
                    </m:sSup>
                  </m:oMath>
                </a14:m>
                <a:r>
                  <a:rPr lang="zh-CN" altLang="en-US" dirty="0">
                    <a:solidFill>
                      <a:srgbClr val="000000"/>
                    </a:solidFill>
                    <a:effectLst/>
                    <a:latin typeface="PingFang SC" panose="020B0400000000000000" pitchFamily="34" charset="-122"/>
                    <a:ea typeface="PingFang SC" panose="020B0400000000000000" pitchFamily="34" charset="-122"/>
                  </a:rPr>
                  <a:t>次</a:t>
                </a:r>
                <a:r>
                  <a:rPr lang="en-US" altLang="zh-CN" dirty="0">
                    <a:solidFill>
                      <a:srgbClr val="000000"/>
                    </a:solidFill>
                    <a:effectLst/>
                    <a:latin typeface="Helvetica" pitchFamily="2" charset="0"/>
                  </a:rPr>
                  <a:t>5</a:t>
                </a:r>
                <a:r>
                  <a:rPr lang="zh-CN" altLang="en-US" dirty="0">
                    <a:solidFill>
                      <a:srgbClr val="000000"/>
                    </a:solidFill>
                    <a:effectLst/>
                    <a:latin typeface="PingFang SC" panose="020B0400000000000000" pitchFamily="34" charset="-122"/>
                    <a:ea typeface="PingFang SC" panose="020B0400000000000000" pitchFamily="34" charset="-122"/>
                  </a:rPr>
                  <a:t>轮</a:t>
                </a:r>
                <a:r>
                  <a:rPr lang="en-US" altLang="zh-CN" dirty="0" err="1">
                    <a:solidFill>
                      <a:srgbClr val="000000"/>
                    </a:solidFill>
                    <a:effectLst/>
                    <a:latin typeface="Helvetica" pitchFamily="2" charset="0"/>
                  </a:rPr>
                  <a:t>CipherFour</a:t>
                </a:r>
                <a:r>
                  <a:rPr lang="zh-CN" altLang="en-US" dirty="0">
                    <a:solidFill>
                      <a:srgbClr val="000000"/>
                    </a:solidFill>
                    <a:effectLst/>
                    <a:latin typeface="PingFang SC" panose="020B0400000000000000" pitchFamily="34" charset="-122"/>
                    <a:ea typeface="PingFang SC" panose="020B0400000000000000" pitchFamily="34" charset="-122"/>
                  </a:rPr>
                  <a:t>算法的加密运算（有时看作查表）。</a:t>
                </a:r>
                <a:endParaRPr lang="zh-CN" altLang="en-US" dirty="0">
                  <a:solidFill>
                    <a:srgbClr val="000000"/>
                  </a:solidFill>
                  <a:effectLst/>
                  <a:latin typeface="Helvetica" pitchFamily="2" charset="0"/>
                </a:endParaRPr>
              </a:p>
              <a:p>
                <a:pPr lvl="1"/>
                <a:r>
                  <a:rPr lang="zh-CN" altLang="en-US" dirty="0">
                    <a:solidFill>
                      <a:srgbClr val="000000"/>
                    </a:solidFill>
                    <a:effectLst/>
                    <a:latin typeface="PingFang SC" panose="020B0400000000000000" pitchFamily="34" charset="-122"/>
                    <a:ea typeface="PingFang SC" panose="020B0400000000000000" pitchFamily="34" charset="-122"/>
                  </a:rPr>
                  <a:t>去噪阶段，需计算</a:t>
                </a:r>
                <a14:m>
                  <m:oMath xmlns:m="http://schemas.openxmlformats.org/officeDocument/2006/math">
                    <m:sSup>
                      <m:sSupPr>
                        <m:ctrlPr>
                          <a:rPr lang="en-US" altLang="zh-CN" i="1" smtClean="0">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b="0" i="1" smtClean="0">
                            <a:solidFill>
                              <a:srgbClr val="000000"/>
                            </a:solidFill>
                            <a:latin typeface="Cambria Math" panose="02040503050406030204" pitchFamily="18" charset="0"/>
                            <a:ea typeface="PingFang SC" panose="020B0400000000000000" pitchFamily="34" charset="-122"/>
                          </a:rPr>
                          <m:t>7</m:t>
                        </m:r>
                      </m:sup>
                    </m:sSup>
                  </m:oMath>
                </a14:m>
                <a:r>
                  <a:rPr lang="zh-CN" altLang="en-US" dirty="0">
                    <a:solidFill>
                      <a:srgbClr val="000000"/>
                    </a:solidFill>
                    <a:effectLst/>
                    <a:latin typeface="PingFang SC" panose="020B0400000000000000" pitchFamily="34" charset="-122"/>
                    <a:ea typeface="PingFang SC" panose="020B0400000000000000" pitchFamily="34" charset="-122"/>
                  </a:rPr>
                  <a:t>对密文的差分值，即</a:t>
                </a:r>
                <a14:m>
                  <m:oMath xmlns:m="http://schemas.openxmlformats.org/officeDocument/2006/math">
                    <m:sSup>
                      <m:sSupPr>
                        <m:ctrlPr>
                          <a:rPr lang="en-US" altLang="zh-CN" i="1">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i="1">
                            <a:solidFill>
                              <a:srgbClr val="000000"/>
                            </a:solidFill>
                            <a:latin typeface="Cambria Math" panose="02040503050406030204" pitchFamily="18" charset="0"/>
                            <a:ea typeface="PingFang SC" panose="020B0400000000000000" pitchFamily="34" charset="-122"/>
                          </a:rPr>
                          <m:t>7</m:t>
                        </m:r>
                      </m:sup>
                    </m:sSup>
                  </m:oMath>
                </a14:m>
                <a:r>
                  <a:rPr lang="zh-CN" altLang="en-US" dirty="0">
                    <a:solidFill>
                      <a:srgbClr val="000000"/>
                    </a:solidFill>
                    <a:effectLst/>
                    <a:latin typeface="PingFang SC" panose="020B0400000000000000" pitchFamily="34" charset="-122"/>
                    <a:ea typeface="PingFang SC" panose="020B0400000000000000" pitchFamily="34" charset="-122"/>
                  </a:rPr>
                  <a:t>次异或运算。</a:t>
                </a:r>
              </a:p>
              <a:p>
                <a:pPr lvl="1"/>
                <a:r>
                  <a:rPr lang="zh-CN" altLang="en-US" dirty="0">
                    <a:solidFill>
                      <a:srgbClr val="000000"/>
                    </a:solidFill>
                    <a:effectLst/>
                    <a:latin typeface="PingFang SC" panose="020B0400000000000000" pitchFamily="34" charset="-122"/>
                    <a:ea typeface="PingFang SC" panose="020B0400000000000000" pitchFamily="34" charset="-122"/>
                  </a:rPr>
                  <a:t>恢复密钥阶段，对去噪阶段后剩下的约</a:t>
                </a:r>
                <a:r>
                  <a:rPr lang="en-US" altLang="zh-CN" dirty="0">
                    <a:solidFill>
                      <a:srgbClr val="000000"/>
                    </a:solidFill>
                    <a:effectLst/>
                    <a:latin typeface="Helvetica" pitchFamily="2" charset="0"/>
                    <a:ea typeface="PingFang SC" panose="020B0400000000000000" pitchFamily="34" charset="-122"/>
                  </a:rPr>
                  <a:t>0.11</a:t>
                </a:r>
                <a:r>
                  <a:rPr lang="zh-CN" altLang="en-US" dirty="0">
                    <a:solidFill>
                      <a:srgbClr val="000000"/>
                    </a:solidFill>
                    <a:effectLst/>
                    <a:latin typeface="Helvetica" pitchFamily="2" charset="0"/>
                    <a:ea typeface="PingFang SC" panose="020B0400000000000000" pitchFamily="34" charset="-122"/>
                  </a:rPr>
                  <a:t>*</a:t>
                </a:r>
                <a:r>
                  <a:rPr lang="en-US" altLang="zh-CN" dirty="0">
                    <a:solidFill>
                      <a:srgbClr val="000000"/>
                    </a:solidFill>
                    <a:ea typeface="PingFang SC" panose="020B0400000000000000" pitchFamily="34" charset="-122"/>
                  </a:rPr>
                  <a:t> </a:t>
                </a:r>
                <a14:m>
                  <m:oMath xmlns:m="http://schemas.openxmlformats.org/officeDocument/2006/math">
                    <m:sSup>
                      <m:sSupPr>
                        <m:ctrlPr>
                          <a:rPr lang="en-US" altLang="zh-CN" i="1" smtClean="0">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b="0" i="1" smtClean="0">
                            <a:solidFill>
                              <a:srgbClr val="000000"/>
                            </a:solidFill>
                            <a:latin typeface="Cambria Math" panose="02040503050406030204" pitchFamily="18" charset="0"/>
                            <a:ea typeface="PingFang SC" panose="020B0400000000000000" pitchFamily="34" charset="-122"/>
                          </a:rPr>
                          <m:t>7</m:t>
                        </m:r>
                      </m:sup>
                    </m:sSup>
                    <m:r>
                      <a:rPr lang="en-US" altLang="zh-CN" b="0" i="1" smtClean="0">
                        <a:solidFill>
                          <a:srgbClr val="000000"/>
                        </a:solidFill>
                        <a:latin typeface="Cambria Math" panose="02040503050406030204" pitchFamily="18" charset="0"/>
                        <a:ea typeface="PingFang SC" panose="020B0400000000000000" pitchFamily="34" charset="-122"/>
                      </a:rPr>
                      <m:t> </m:t>
                    </m:r>
                    <m:r>
                      <a:rPr lang="en-US" altLang="zh-CN" b="0"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effectLst/>
                    <a:latin typeface="Helvetica" pitchFamily="2" charset="0"/>
                    <a:ea typeface="PingFang SC" panose="020B0400000000000000" pitchFamily="34" charset="-122"/>
                  </a:rPr>
                  <a:t>14</a:t>
                </a:r>
                <a:r>
                  <a:rPr lang="zh-CN" altLang="en-US" dirty="0">
                    <a:solidFill>
                      <a:srgbClr val="000000"/>
                    </a:solidFill>
                    <a:effectLst/>
                    <a:latin typeface="PingFang SC" panose="020B0400000000000000" pitchFamily="34" charset="-122"/>
                    <a:ea typeface="PingFang SC" panose="020B0400000000000000" pitchFamily="34" charset="-122"/>
                  </a:rPr>
                  <a:t>个对，根据每对的差分值，查预计算表恢复密钥，约需</a:t>
                </a:r>
                <a:r>
                  <a:rPr lang="en-US" altLang="zh-CN" dirty="0">
                    <a:solidFill>
                      <a:srgbClr val="000000"/>
                    </a:solidFill>
                    <a:effectLst/>
                    <a:latin typeface="Helvetica" pitchFamily="2" charset="0"/>
                    <a:ea typeface="PingFang SC" panose="020B0400000000000000" pitchFamily="34" charset="-122"/>
                  </a:rPr>
                  <a:t>14</a:t>
                </a:r>
                <a:r>
                  <a:rPr lang="zh-CN" altLang="en-US" dirty="0">
                    <a:solidFill>
                      <a:srgbClr val="000000"/>
                    </a:solidFill>
                    <a:effectLst/>
                    <a:latin typeface="Helvetica" pitchFamily="2" charset="0"/>
                    <a:ea typeface="PingFang SC" panose="020B0400000000000000" pitchFamily="34" charset="-122"/>
                  </a:rPr>
                  <a:t>*</a:t>
                </a:r>
                <a:r>
                  <a:rPr lang="en-US" altLang="zh-CN" dirty="0">
                    <a:solidFill>
                      <a:srgbClr val="000000"/>
                    </a:solidFill>
                    <a:effectLst/>
                    <a:latin typeface="Helvetica" pitchFamily="2" charset="0"/>
                    <a:ea typeface="PingFang SC" panose="020B0400000000000000" pitchFamily="34" charset="-122"/>
                  </a:rPr>
                  <a:t>4=56</a:t>
                </a:r>
                <a:r>
                  <a:rPr lang="zh-CN" altLang="en-US" dirty="0">
                    <a:solidFill>
                      <a:srgbClr val="000000"/>
                    </a:solidFill>
                    <a:effectLst/>
                    <a:latin typeface="PingFang SC" panose="020B0400000000000000" pitchFamily="34" charset="-122"/>
                    <a:ea typeface="PingFang SC" panose="020B0400000000000000" pitchFamily="34" charset="-122"/>
                  </a:rPr>
                  <a:t>次异或运算。</a:t>
                </a:r>
              </a:p>
              <a:p>
                <a:pPr lvl="1"/>
                <a:r>
                  <a:rPr lang="zh-CN" altLang="en-US" dirty="0">
                    <a:solidFill>
                      <a:srgbClr val="000000"/>
                    </a:solidFill>
                    <a:effectLst/>
                    <a:latin typeface="PingFang SC" panose="020B0400000000000000" pitchFamily="34" charset="-122"/>
                    <a:ea typeface="PingFang SC" panose="020B0400000000000000" pitchFamily="34" charset="-122"/>
                  </a:rPr>
                  <a:t>总的时间复杂度约为</a:t>
                </a:r>
                <a14:m>
                  <m:oMath xmlns:m="http://schemas.openxmlformats.org/officeDocument/2006/math">
                    <m:sSup>
                      <m:sSupPr>
                        <m:ctrlPr>
                          <a:rPr lang="en-US" altLang="zh-CN" i="1" smtClean="0">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i="1">
                            <a:solidFill>
                              <a:srgbClr val="000000"/>
                            </a:solidFill>
                            <a:latin typeface="Cambria Math" panose="02040503050406030204" pitchFamily="18" charset="0"/>
                            <a:ea typeface="PingFang SC" panose="020B0400000000000000" pitchFamily="34" charset="-122"/>
                          </a:rPr>
                          <m:t>8</m:t>
                        </m:r>
                      </m:sup>
                    </m:sSup>
                  </m:oMath>
                </a14:m>
                <a:r>
                  <a:rPr lang="zh-CN" altLang="en-US" dirty="0">
                    <a:solidFill>
                      <a:srgbClr val="000000"/>
                    </a:solidFill>
                    <a:effectLst/>
                    <a:latin typeface="PingFang SC" panose="020B0400000000000000" pitchFamily="34" charset="-122"/>
                    <a:ea typeface="PingFang SC" panose="020B0400000000000000" pitchFamily="34" charset="-122"/>
                  </a:rPr>
                  <a:t>次</a:t>
                </a:r>
                <a:r>
                  <a:rPr lang="en-US" altLang="zh-CN" dirty="0">
                    <a:solidFill>
                      <a:srgbClr val="000000"/>
                    </a:solidFill>
                    <a:effectLst/>
                    <a:latin typeface="Helvetica" pitchFamily="2" charset="0"/>
                  </a:rPr>
                  <a:t>5</a:t>
                </a:r>
                <a:r>
                  <a:rPr lang="zh-CN" altLang="en-US" dirty="0">
                    <a:solidFill>
                      <a:srgbClr val="000000"/>
                    </a:solidFill>
                    <a:effectLst/>
                    <a:latin typeface="PingFang SC" panose="020B0400000000000000" pitchFamily="34" charset="-122"/>
                    <a:ea typeface="PingFang SC" panose="020B0400000000000000" pitchFamily="34" charset="-122"/>
                  </a:rPr>
                  <a:t>轮</a:t>
                </a:r>
                <a:r>
                  <a:rPr lang="en-US" altLang="zh-CN" dirty="0" err="1">
                    <a:solidFill>
                      <a:srgbClr val="000000"/>
                    </a:solidFill>
                    <a:effectLst/>
                    <a:latin typeface="Helvetica" pitchFamily="2" charset="0"/>
                  </a:rPr>
                  <a:t>CipherFour</a:t>
                </a:r>
                <a:r>
                  <a:rPr lang="zh-CN" altLang="en-US" dirty="0">
                    <a:solidFill>
                      <a:srgbClr val="000000"/>
                    </a:solidFill>
                    <a:effectLst/>
                    <a:latin typeface="PingFang SC" panose="020B0400000000000000" pitchFamily="34" charset="-122"/>
                    <a:ea typeface="PingFang SC" panose="020B0400000000000000" pitchFamily="34" charset="-122"/>
                  </a:rPr>
                  <a:t>算法的加密运算。</a:t>
                </a:r>
              </a:p>
              <a:p>
                <a:r>
                  <a:rPr lang="zh-CN" altLang="en-US" dirty="0">
                    <a:solidFill>
                      <a:srgbClr val="000000"/>
                    </a:solidFill>
                    <a:effectLst/>
                    <a:latin typeface="PingFang SC" panose="020B0400000000000000" pitchFamily="34" charset="-122"/>
                    <a:ea typeface="PingFang SC" panose="020B0400000000000000" pitchFamily="34" charset="-122"/>
                  </a:rPr>
                  <a:t>存储复杂度：</a:t>
                </a:r>
                <a:endParaRPr lang="en-US" altLang="zh-CN" dirty="0">
                  <a:solidFill>
                    <a:srgbClr val="000000"/>
                  </a:solidFill>
                  <a:effectLst/>
                  <a:latin typeface="Helvetica" pitchFamily="2" charset="0"/>
                </a:endParaRPr>
              </a:p>
              <a:p>
                <a:pPr lvl="1"/>
                <a:r>
                  <a:rPr lang="zh-CN" altLang="en-US" dirty="0">
                    <a:solidFill>
                      <a:srgbClr val="000000"/>
                    </a:solidFill>
                    <a:effectLst/>
                    <a:latin typeface="PingFang SC" panose="020B0400000000000000" pitchFamily="34" charset="-122"/>
                    <a:ea typeface="PingFang SC" panose="020B0400000000000000" pitchFamily="34" charset="-122"/>
                  </a:rPr>
                  <a:t>采样阶段需存储选择的明文，若依次对明文对进行处理，则只需存储当前的一对明文相应的密文，为</a:t>
                </a:r>
                <a:r>
                  <a:rPr lang="en-US" altLang="zh-CN" dirty="0">
                    <a:solidFill>
                      <a:srgbClr val="000000"/>
                    </a:solidFill>
                    <a:effectLst/>
                    <a:latin typeface="Helvetica" pitchFamily="2" charset="0"/>
                  </a:rPr>
                  <a:t>32-bit</a:t>
                </a:r>
                <a:r>
                  <a:rPr lang="zh-CN" altLang="en-US" dirty="0">
                    <a:solidFill>
                      <a:srgbClr val="000000"/>
                    </a:solidFill>
                    <a:effectLst/>
                    <a:latin typeface="PingFang SC" panose="020B0400000000000000" pitchFamily="34" charset="-122"/>
                    <a:ea typeface="PingFang SC" panose="020B0400000000000000" pitchFamily="34" charset="-122"/>
                  </a:rPr>
                  <a:t>。</a:t>
                </a:r>
                <a:endParaRPr lang="en-US" altLang="zh-CN" dirty="0">
                  <a:solidFill>
                    <a:srgbClr val="000000"/>
                  </a:solidFill>
                  <a:effectLst/>
                  <a:latin typeface="Helvetica" pitchFamily="2" charset="0"/>
                </a:endParaRPr>
              </a:p>
              <a:p>
                <a:pPr lvl="1"/>
                <a:r>
                  <a:rPr lang="zh-CN" altLang="en-US" dirty="0">
                    <a:solidFill>
                      <a:srgbClr val="000000"/>
                    </a:solidFill>
                    <a:effectLst/>
                    <a:latin typeface="Helvetica" pitchFamily="2" charset="0"/>
                  </a:rPr>
                  <a:t>对</a:t>
                </a:r>
                <a:r>
                  <a:rPr lang="en-US" altLang="zh-CN" dirty="0">
                    <a:solidFill>
                      <a:srgbClr val="000000"/>
                    </a:solidFill>
                    <a:effectLst/>
                    <a:latin typeface="Helvetica" pitchFamily="2" charset="0"/>
                  </a:rPr>
                  <a:t>4-bit</a:t>
                </a:r>
                <a:r>
                  <a:rPr lang="zh-CN" altLang="en-US" dirty="0">
                    <a:solidFill>
                      <a:srgbClr val="000000"/>
                    </a:solidFill>
                    <a:effectLst/>
                    <a:latin typeface="PingFang SC" panose="020B0400000000000000" pitchFamily="34" charset="-122"/>
                    <a:ea typeface="PingFang SC" panose="020B0400000000000000" pitchFamily="34" charset="-122"/>
                  </a:rPr>
                  <a:t>的每种可能设置一个计数器，每个计数器占用</a:t>
                </a:r>
                <a:r>
                  <a:rPr lang="en-US" altLang="zh-CN" dirty="0">
                    <a:solidFill>
                      <a:srgbClr val="000000"/>
                    </a:solidFill>
                    <a:effectLst/>
                    <a:latin typeface="Helvetica" pitchFamily="2" charset="0"/>
                  </a:rPr>
                  <a:t>8-bit</a:t>
                </a:r>
                <a:r>
                  <a:rPr lang="zh-CN" altLang="en-US" dirty="0">
                    <a:solidFill>
                      <a:srgbClr val="000000"/>
                    </a:solidFill>
                    <a:effectLst/>
                    <a:latin typeface="PingFang SC" panose="020B0400000000000000" pitchFamily="34" charset="-122"/>
                    <a:ea typeface="PingFang SC" panose="020B0400000000000000" pitchFamily="34" charset="-122"/>
                  </a:rPr>
                  <a:t>，计数器的存储复杂度约为</a:t>
                </a:r>
                <a14:m>
                  <m:oMath xmlns:m="http://schemas.openxmlformats.org/officeDocument/2006/math">
                    <m:sSup>
                      <m:sSupPr>
                        <m:ctrlPr>
                          <a:rPr lang="en-US" altLang="zh-CN" i="1" smtClean="0">
                            <a:solidFill>
                              <a:srgbClr val="000000"/>
                            </a:solidFill>
                            <a:effectLst/>
                            <a:latin typeface="Cambria Math" panose="02040503050406030204" pitchFamily="18" charset="0"/>
                            <a:ea typeface="PingFang SC" panose="020B0400000000000000" pitchFamily="34" charset="-122"/>
                          </a:rPr>
                        </m:ctrlPr>
                      </m:sSupPr>
                      <m:e>
                        <m:r>
                          <a:rPr lang="en-US" altLang="zh-CN" b="0" i="1" smtClean="0">
                            <a:solidFill>
                              <a:srgbClr val="000000"/>
                            </a:solidFill>
                            <a:effectLst/>
                            <a:latin typeface="Cambria Math" panose="02040503050406030204" pitchFamily="18" charset="0"/>
                            <a:ea typeface="PingFang SC" panose="020B0400000000000000" pitchFamily="34" charset="-122"/>
                          </a:rPr>
                          <m:t>2</m:t>
                        </m:r>
                      </m:e>
                      <m:sup>
                        <m:r>
                          <a:rPr lang="en-US" altLang="zh-CN" b="0" i="1" smtClean="0">
                            <a:solidFill>
                              <a:srgbClr val="000000"/>
                            </a:solidFill>
                            <a:effectLst/>
                            <a:latin typeface="Cambria Math" panose="02040503050406030204" pitchFamily="18" charset="0"/>
                            <a:ea typeface="PingFang SC" panose="020B0400000000000000" pitchFamily="34" charset="-122"/>
                          </a:rPr>
                          <m:t>4</m:t>
                        </m:r>
                      </m:sup>
                    </m:sSup>
                    <m:r>
                      <a:rPr lang="en-US" altLang="zh-CN" b="0" i="1" smtClean="0">
                        <a:solidFill>
                          <a:srgbClr val="000000"/>
                        </a:solidFill>
                        <a:effectLst/>
                        <a:latin typeface="Cambria Math" panose="02040503050406030204" pitchFamily="18" charset="0"/>
                        <a:ea typeface="Cambria Math" panose="02040503050406030204" pitchFamily="18" charset="0"/>
                      </a:rPr>
                      <m:t>×8=</m:t>
                    </m:r>
                    <m:sSup>
                      <m:sSupPr>
                        <m:ctrlPr>
                          <a:rPr lang="en-US" altLang="zh-CN" i="1">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i="1">
                            <a:solidFill>
                              <a:srgbClr val="000000"/>
                            </a:solidFill>
                            <a:latin typeface="Cambria Math" panose="02040503050406030204" pitchFamily="18" charset="0"/>
                            <a:ea typeface="PingFang SC" panose="020B0400000000000000" pitchFamily="34" charset="-122"/>
                          </a:rPr>
                          <m:t>7</m:t>
                        </m:r>
                      </m:sup>
                    </m:sSup>
                  </m:oMath>
                </a14:m>
                <a:r>
                  <a:rPr lang="en-US" altLang="zh-CN" dirty="0">
                    <a:solidFill>
                      <a:srgbClr val="000000"/>
                    </a:solidFill>
                    <a:effectLst/>
                    <a:latin typeface="Helvetica" pitchFamily="2" charset="0"/>
                  </a:rPr>
                  <a:t>-bit</a:t>
                </a:r>
                <a:r>
                  <a:rPr lang="zh-CN" altLang="en-US" dirty="0">
                    <a:solidFill>
                      <a:srgbClr val="000000"/>
                    </a:solidFill>
                    <a:effectLst/>
                    <a:latin typeface="PingFang SC" panose="020B0400000000000000" pitchFamily="34" charset="-122"/>
                    <a:ea typeface="PingFang SC" panose="020B0400000000000000" pitchFamily="34" charset="-122"/>
                  </a:rPr>
                  <a:t>。</a:t>
                </a:r>
                <a:endParaRPr lang="en-US" altLang="zh-CN" dirty="0">
                  <a:solidFill>
                    <a:srgbClr val="000000"/>
                  </a:solidFill>
                  <a:effectLst/>
                  <a:latin typeface="Helvetica" pitchFamily="2" charset="0"/>
                </a:endParaRPr>
              </a:p>
              <a:p>
                <a:pPr lvl="1"/>
                <a:r>
                  <a:rPr lang="zh-CN" altLang="en-US" dirty="0">
                    <a:solidFill>
                      <a:srgbClr val="000000"/>
                    </a:solidFill>
                    <a:effectLst/>
                    <a:latin typeface="PingFang SC" panose="020B0400000000000000" pitchFamily="34" charset="-122"/>
                    <a:ea typeface="PingFang SC" panose="020B0400000000000000" pitchFamily="34" charset="-122"/>
                  </a:rPr>
                  <a:t>总的存储复杂度约为</a:t>
                </a:r>
                <a14:m>
                  <m:oMath xmlns:m="http://schemas.openxmlformats.org/officeDocument/2006/math">
                    <m:sSup>
                      <m:sSupPr>
                        <m:ctrlPr>
                          <a:rPr lang="en-US" altLang="zh-CN" i="1" smtClean="0">
                            <a:solidFill>
                              <a:srgbClr val="000000"/>
                            </a:solidFill>
                            <a:latin typeface="Cambria Math" panose="02040503050406030204" pitchFamily="18" charset="0"/>
                            <a:ea typeface="PingFang SC" panose="020B0400000000000000" pitchFamily="34" charset="-122"/>
                          </a:rPr>
                        </m:ctrlPr>
                      </m:sSupPr>
                      <m:e>
                        <m:r>
                          <a:rPr lang="en-US" altLang="zh-CN" i="1">
                            <a:solidFill>
                              <a:srgbClr val="000000"/>
                            </a:solidFill>
                            <a:latin typeface="Cambria Math" panose="02040503050406030204" pitchFamily="18" charset="0"/>
                            <a:ea typeface="PingFang SC" panose="020B0400000000000000" pitchFamily="34" charset="-122"/>
                          </a:rPr>
                          <m:t>2</m:t>
                        </m:r>
                      </m:e>
                      <m:sup>
                        <m:r>
                          <a:rPr lang="en-US" altLang="zh-CN" i="1">
                            <a:solidFill>
                              <a:srgbClr val="000000"/>
                            </a:solidFill>
                            <a:latin typeface="Cambria Math" panose="02040503050406030204" pitchFamily="18" charset="0"/>
                            <a:ea typeface="PingFang SC" panose="020B0400000000000000" pitchFamily="34" charset="-122"/>
                          </a:rPr>
                          <m:t>7</m:t>
                        </m:r>
                      </m:sup>
                    </m:sSup>
                  </m:oMath>
                </a14:m>
                <a:r>
                  <a:rPr lang="en-US" altLang="zh-CN" dirty="0">
                    <a:solidFill>
                      <a:srgbClr val="000000"/>
                    </a:solidFill>
                    <a:effectLst/>
                    <a:latin typeface="Helvetica" pitchFamily="2" charset="0"/>
                  </a:rPr>
                  <a:t>-bit</a:t>
                </a:r>
                <a:r>
                  <a:rPr lang="zh-CN" altLang="en-US" dirty="0">
                    <a:solidFill>
                      <a:srgbClr val="000000"/>
                    </a:solidFill>
                    <a:effectLst/>
                    <a:latin typeface="PingFang SC" panose="020B0400000000000000" pitchFamily="34" charset="-122"/>
                    <a:ea typeface="PingFang SC" panose="020B0400000000000000" pitchFamily="34" charset="-122"/>
                  </a:rPr>
                  <a:t>。</a:t>
                </a:r>
              </a:p>
            </p:txBody>
          </p:sp>
        </mc:Choice>
        <mc:Fallback xmlns="">
          <p:sp>
            <p:nvSpPr>
              <p:cNvPr id="3" name="内容占位符 2">
                <a:extLst>
                  <a:ext uri="{FF2B5EF4-FFF2-40B4-BE49-F238E27FC236}">
                    <a16:creationId xmlns:a16="http://schemas.microsoft.com/office/drawing/2014/main" id="{5328A304-ED6E-D841-AF64-81453E532E0F}"/>
                  </a:ext>
                </a:extLst>
              </p:cNvPr>
              <p:cNvSpPr>
                <a:spLocks noGrp="1" noRot="1" noChangeAspect="1" noMove="1" noResize="1" noEditPoints="1" noAdjustHandles="1" noChangeArrowheads="1" noChangeShapeType="1" noTextEdit="1"/>
              </p:cNvSpPr>
              <p:nvPr>
                <p:ph idx="1"/>
              </p:nvPr>
            </p:nvSpPr>
            <p:spPr>
              <a:xfrm>
                <a:off x="914400" y="1196751"/>
                <a:ext cx="10363200" cy="5661249"/>
              </a:xfrm>
              <a:blipFill>
                <a:blip r:embed="rId3"/>
                <a:stretch>
                  <a:fillRect l="-734" r="-330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7776728-33D9-274E-82BC-C08AF8747C40}"/>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3</a:t>
            </a:fld>
            <a:endParaRPr lang="zh-CN" altLang="en-US" dirty="0">
              <a:solidFill>
                <a:srgbClr val="464653"/>
              </a:solidFill>
            </a:endParaRPr>
          </a:p>
        </p:txBody>
      </p:sp>
      <p:pic>
        <p:nvPicPr>
          <p:cNvPr id="5" name="图片 4">
            <a:extLst>
              <a:ext uri="{FF2B5EF4-FFF2-40B4-BE49-F238E27FC236}">
                <a16:creationId xmlns:a16="http://schemas.microsoft.com/office/drawing/2014/main" id="{B78E70E7-743E-484A-BEAF-671E43223C84}"/>
              </a:ext>
            </a:extLst>
          </p:cNvPr>
          <p:cNvPicPr>
            <a:picLocks noChangeAspect="1"/>
          </p:cNvPicPr>
          <p:nvPr/>
        </p:nvPicPr>
        <p:blipFill rotWithShape="1">
          <a:blip r:embed="rId4"/>
          <a:srcRect r="1577" b="11123"/>
          <a:stretch/>
        </p:blipFill>
        <p:spPr>
          <a:xfrm>
            <a:off x="1118025" y="847411"/>
            <a:ext cx="7021690" cy="538745"/>
          </a:xfrm>
          <a:prstGeom prst="rect">
            <a:avLst/>
          </a:prstGeom>
        </p:spPr>
      </p:pic>
    </p:spTree>
    <p:extLst>
      <p:ext uri="{BB962C8B-B14F-4D97-AF65-F5344CB8AC3E}">
        <p14:creationId xmlns:p14="http://schemas.microsoft.com/office/powerpoint/2010/main" val="39077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linds(horizontal)">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80623D-FDD1-2041-A72F-91EE0FF163F5}"/>
              </a:ext>
            </a:extLst>
          </p:cNvPr>
          <p:cNvSpPr>
            <a:spLocks noGrp="1"/>
          </p:cNvSpPr>
          <p:nvPr>
            <p:ph type="title"/>
          </p:nvPr>
        </p:nvSpPr>
        <p:spPr/>
        <p:txBody>
          <a:bodyPr/>
          <a:lstStyle/>
          <a:p>
            <a:r>
              <a:rPr kumimoji="1" lang="zh-CN" altLang="en-US" dirty="0"/>
              <a:t>备注</a:t>
            </a:r>
          </a:p>
        </p:txBody>
      </p:sp>
      <p:sp>
        <p:nvSpPr>
          <p:cNvPr id="2" name="内容占位符 1">
            <a:extLst>
              <a:ext uri="{FF2B5EF4-FFF2-40B4-BE49-F238E27FC236}">
                <a16:creationId xmlns:a16="http://schemas.microsoft.com/office/drawing/2014/main" id="{0446EEFE-3DED-1641-8313-C1FD83587029}"/>
              </a:ext>
            </a:extLst>
          </p:cNvPr>
          <p:cNvSpPr>
            <a:spLocks noGrp="1"/>
          </p:cNvSpPr>
          <p:nvPr>
            <p:ph sz="quarter" idx="1"/>
          </p:nvPr>
        </p:nvSpPr>
        <p:spPr/>
        <p:txBody>
          <a:bodyPr/>
          <a:lstStyle/>
          <a:p>
            <a:r>
              <a:rPr kumimoji="1" lang="zh-CN" altLang="en-US" dirty="0"/>
              <a:t>差分分析基于的假设</a:t>
            </a:r>
            <a:endParaRPr kumimoji="1" lang="en-US" altLang="zh-CN" dirty="0"/>
          </a:p>
          <a:p>
            <a:pPr lvl="1"/>
            <a:r>
              <a:rPr kumimoji="1" lang="zh-CN" altLang="en-US" dirty="0"/>
              <a:t>轮密钥独立且均匀分布</a:t>
            </a:r>
            <a:endParaRPr kumimoji="1" lang="en-US" altLang="zh-CN" dirty="0"/>
          </a:p>
          <a:p>
            <a:pPr lvl="1"/>
            <a:r>
              <a:rPr kumimoji="1" lang="zh-CN" altLang="en-US" dirty="0"/>
              <a:t>随机等价假设：假设对大多数密钥而言，固定密钥下的差分传播概率与各轮密钥相互独立且均匀分布时的差分传播概率近似相等。</a:t>
            </a:r>
            <a:endParaRPr kumimoji="1" lang="en-US" altLang="zh-CN" dirty="0"/>
          </a:p>
        </p:txBody>
      </p:sp>
      <p:pic>
        <p:nvPicPr>
          <p:cNvPr id="4" name="图片 3">
            <a:extLst>
              <a:ext uri="{FF2B5EF4-FFF2-40B4-BE49-F238E27FC236}">
                <a16:creationId xmlns:a16="http://schemas.microsoft.com/office/drawing/2014/main" id="{4F08BA8A-7535-4E6B-A8AB-EAD7EE6A2A92}"/>
              </a:ext>
            </a:extLst>
          </p:cNvPr>
          <p:cNvPicPr>
            <a:picLocks noChangeAspect="1"/>
          </p:cNvPicPr>
          <p:nvPr/>
        </p:nvPicPr>
        <p:blipFill>
          <a:blip r:embed="rId3"/>
          <a:stretch>
            <a:fillRect/>
          </a:stretch>
        </p:blipFill>
        <p:spPr>
          <a:xfrm>
            <a:off x="1075624" y="3047462"/>
            <a:ext cx="10040751" cy="1952898"/>
          </a:xfrm>
          <a:prstGeom prst="rect">
            <a:avLst/>
          </a:prstGeom>
        </p:spPr>
      </p:pic>
    </p:spTree>
    <p:extLst>
      <p:ext uri="{BB962C8B-B14F-4D97-AF65-F5344CB8AC3E}">
        <p14:creationId xmlns:p14="http://schemas.microsoft.com/office/powerpoint/2010/main" val="405609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C373A343-DC4A-BF4D-8378-7EC0934D0C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86050" y="2990950"/>
            <a:ext cx="2967038"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5</a:t>
            </a:fld>
            <a:endParaRPr lang="zh-CN" altLang="en-US" dirty="0">
              <a:solidFill>
                <a:srgbClr val="464653"/>
              </a:solidFill>
            </a:endParaRPr>
          </a:p>
        </p:txBody>
      </p:sp>
      <mc:AlternateContent xmlns:mc="http://schemas.openxmlformats.org/markup-compatibility/2006" xmlns:a14="http://schemas.microsoft.com/office/drawing/2010/main">
        <mc:Choice Requires="a14">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800" dirty="0"/>
                  <a:t>若</a:t>
                </a:r>
                <a:r>
                  <a:rPr kumimoji="1" lang="en-US" altLang="zh-CN" sz="2800" dirty="0"/>
                  <a:t>DES</a:t>
                </a:r>
                <a:r>
                  <a:rPr kumimoji="1" lang="zh-CN" altLang="en-US" sz="2800" dirty="0"/>
                  <a:t>的某个</a:t>
                </a:r>
                <a:r>
                  <a:rPr kumimoji="1" lang="en-US" altLang="zh-CN" sz="2800" dirty="0"/>
                  <a:t>S</a:t>
                </a:r>
                <a:r>
                  <a:rPr kumimoji="1" lang="zh-CN" altLang="en-US" sz="2800" dirty="0"/>
                  <a:t>盒，输入差分为</a:t>
                </a:r>
                <a:r>
                  <a:rPr kumimoji="1" lang="en-US" altLang="zh-CN" sz="2800" dirty="0"/>
                  <a:t>4</a:t>
                </a:r>
                <a:r>
                  <a:rPr kumimoji="1" lang="zh-CN" altLang="en-US" sz="2800" dirty="0"/>
                  <a:t>时，输出差分只有</a:t>
                </a:r>
                <a:r>
                  <a:rPr kumimoji="1" lang="en-US" altLang="zh-CN" sz="2800" dirty="0"/>
                  <a:t>11</a:t>
                </a:r>
                <a:r>
                  <a:rPr kumimoji="1" lang="zh-CN" altLang="en-US" sz="2800" dirty="0"/>
                  <a:t>种可能。若存在</a:t>
                </a:r>
                <a:r>
                  <a:rPr kumimoji="1" lang="en-US" altLang="zh-CN" sz="2800" dirty="0"/>
                  <a:t>15</a:t>
                </a:r>
                <a:r>
                  <a:rPr kumimoji="1" lang="zh-CN" altLang="en-US" sz="2800" dirty="0"/>
                  <a:t>轮高概率差分</a:t>
                </a:r>
                <a14:m>
                  <m:oMath xmlns:m="http://schemas.openxmlformats.org/officeDocument/2006/math">
                    <m:r>
                      <a:rPr kumimoji="1" lang="en-US" altLang="zh-CN" sz="2800" i="1">
                        <a:latin typeface="Cambria Math" panose="02040503050406030204" pitchFamily="18" charset="0"/>
                      </a:rPr>
                      <m:t>(0,1)</m:t>
                    </m:r>
                    <m:groupChr>
                      <m:groupChrPr>
                        <m:chr m:val="→"/>
                        <m:vertJc m:val="bot"/>
                        <m:ctrlPr>
                          <a:rPr kumimoji="1" lang="en-US" altLang="zh-CN" sz="2800" i="1">
                            <a:latin typeface="Cambria Math" panose="02040503050406030204" pitchFamily="18" charset="0"/>
                          </a:rPr>
                        </m:ctrlPr>
                      </m:groupChrPr>
                      <m:e>
                        <m:r>
                          <m:rPr>
                            <m:brk m:alnAt="2"/>
                          </m:rPr>
                          <a:rPr kumimoji="1" lang="en-US" altLang="zh-CN" sz="2800" i="1">
                            <a:latin typeface="Cambria Math" panose="02040503050406030204" pitchFamily="18" charset="0"/>
                          </a:rPr>
                          <m:t>1</m:t>
                        </m:r>
                        <m:r>
                          <a:rPr kumimoji="1" lang="en-US" altLang="zh-CN" sz="2800" i="1">
                            <a:latin typeface="Cambria Math" panose="02040503050406030204" pitchFamily="18" charset="0"/>
                          </a:rPr>
                          <m:t>5</m:t>
                        </m:r>
                        <m:r>
                          <a:rPr kumimoji="1" lang="en-US" altLang="zh-CN" sz="2800" i="1">
                            <a:latin typeface="Cambria Math" panose="02040503050406030204" pitchFamily="18" charset="0"/>
                          </a:rPr>
                          <m:t>𝑟</m:t>
                        </m:r>
                      </m:e>
                    </m:groupChr>
                    <m:r>
                      <a:rPr kumimoji="1" lang="en-US" altLang="zh-CN" sz="2800" i="1">
                        <a:latin typeface="Cambria Math" panose="02040503050406030204" pitchFamily="18" charset="0"/>
                      </a:rPr>
                      <m:t>(3,2)</m:t>
                    </m:r>
                  </m:oMath>
                </a14:m>
                <a:r>
                  <a:rPr kumimoji="1" lang="zh-CN" altLang="en-US" sz="2800" dirty="0"/>
                  <a:t> 用于第</a:t>
                </a:r>
                <a:r>
                  <a:rPr kumimoji="1" lang="en-US" altLang="zh-CN" sz="2800" dirty="0"/>
                  <a:t>16</a:t>
                </a:r>
                <a:r>
                  <a:rPr kumimoji="1" lang="zh-CN" altLang="en-US" sz="2800" dirty="0"/>
                  <a:t>轮的密钥恢复攻击，则若在去噪阶段利用此特性，则过滤概率为（）。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a:blip r:embed="rId21"/>
                <a:stretch>
                  <a:fillRect l="-1250" r="-1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3"/>
                </p:custDataLst>
              </p:nvPr>
            </p:nvSpPr>
            <p:spPr>
              <a:xfrm>
                <a:off x="2284162" y="2786063"/>
                <a:ext cx="8534400" cy="642938"/>
              </a:xfrm>
              <a:prstGeom prst="rect">
                <a:avLst/>
              </a:prstGeom>
              <a:noFill/>
            </p:spPr>
            <p:txBody>
              <a:bodyPr vert="horz" rtlCol="0" anchor="ctr" anchorCtr="0">
                <a:noAutofit/>
              </a:bodyPr>
              <a:lstStyle/>
              <a:p>
                <a14:m>
                  <m:oMath xmlns:m="http://schemas.openxmlformats.org/officeDocument/2006/math">
                    <m:r>
                      <a:rPr kumimoji="1" lang="zh-CN" altLang="en-US" sz="2000" i="1" dirty="0" smtClean="0">
                        <a:latin typeface="Cambria Math" panose="02040503050406030204" pitchFamily="18" charset="0"/>
                      </a:rPr>
                      <m:t>需借助程序测试确定，</m:t>
                    </m:r>
                    <m:r>
                      <a:rPr kumimoji="1" lang="zh-CN" altLang="en-US" sz="2000" i="1" dirty="0">
                        <a:latin typeface="Cambria Math" panose="02040503050406030204" pitchFamily="18" charset="0"/>
                      </a:rPr>
                      <m:t>预计在</m:t>
                    </m:r>
                    <m:f>
                      <m:fPr>
                        <m:ctrlPr>
                          <a:rPr kumimoji="1" lang="en-US" altLang="zh-CN" sz="2000" i="1" smtClean="0">
                            <a:latin typeface="Cambria Math" panose="02040503050406030204" pitchFamily="18" charset="0"/>
                          </a:rPr>
                        </m:ctrlPr>
                      </m:fPr>
                      <m:num>
                        <m:r>
                          <a:rPr kumimoji="1" lang="en-US" altLang="zh-CN" sz="2000" i="1">
                            <a:latin typeface="Cambria Math" panose="02040503050406030204" pitchFamily="18" charset="0"/>
                          </a:rPr>
                          <m:t>11</m:t>
                        </m:r>
                      </m:num>
                      <m:den>
                        <m:r>
                          <a:rPr kumimoji="1" lang="en-US" altLang="zh-CN" sz="2000" b="0" i="1" smtClean="0">
                            <a:latin typeface="Cambria Math" panose="02040503050406030204" pitchFamily="18" charset="0"/>
                          </a:rPr>
                          <m:t>64</m:t>
                        </m:r>
                      </m:den>
                    </m:f>
                  </m:oMath>
                </a14:m>
                <a:r>
                  <a:rPr lang="zh-CN" altLang="en-US" sz="2000" dirty="0">
                    <a:solidFill>
                      <a:srgbClr val="000000"/>
                    </a:solidFill>
                    <a:latin typeface="宋体" panose="02010600030101010101" pitchFamily="2" charset="-122"/>
                    <a:ea typeface="宋体" panose="02010600030101010101" pitchFamily="2" charset="-122"/>
                    <a:sym typeface="Microsoft Yahei" panose="020B0503020204020204" pitchFamily="34" charset="-122"/>
                  </a:rPr>
                  <a:t>左右</a:t>
                </a:r>
              </a:p>
            </p:txBody>
          </p:sp>
        </mc:Choice>
        <mc:Fallback xmlns="">
          <p:sp>
            <p:nvSpPr>
              <p:cNvPr id="7" name="文本框 6"/>
              <p:cNvSpPr txBox="1">
                <a:spLocks noRot="1" noChangeAspect="1" noMove="1" noResize="1" noEditPoints="1" noAdjustHandles="1" noChangeArrowheads="1" noChangeShapeType="1" noTextEdit="1"/>
              </p:cNvSpPr>
              <p:nvPr>
                <p:custDataLst>
                  <p:tags r:id="rId22"/>
                </p:custDataLst>
              </p:nvPr>
            </p:nvSpPr>
            <p:spPr>
              <a:xfrm>
                <a:off x="2284162" y="2786063"/>
                <a:ext cx="8534400" cy="642938"/>
              </a:xfrm>
              <a:prstGeom prst="rect">
                <a:avLst/>
              </a:prstGeom>
              <a:blipFill>
                <a:blip r:embed="rId23"/>
                <a:stretch>
                  <a:fillRect l="-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custDataLst>
                  <p:tags r:id="rId4"/>
                </p:custDataLst>
              </p:nvPr>
            </p:nvSpPr>
            <p:spPr>
              <a:xfrm>
                <a:off x="2284162" y="3643313"/>
                <a:ext cx="8534400" cy="642938"/>
              </a:xfrm>
              <a:prstGeom prst="rect">
                <a:avLst/>
              </a:prstGeom>
              <a:noFill/>
            </p:spPr>
            <p:txBody>
              <a:bodyPr vert="horz" rtlCol="0" anchor="ctr" anchorCtr="0">
                <a:noAutofit/>
              </a:bodyPr>
              <a:lstStyle/>
              <a:p>
                <a:pPr lvl="0"/>
                <a14:m>
                  <m:oMathPara xmlns:m="http://schemas.openxmlformats.org/officeDocument/2006/math">
                    <m:oMathParaPr>
                      <m:jc m:val="left"/>
                    </m:oMathParaPr>
                    <m:oMath xmlns:m="http://schemas.openxmlformats.org/officeDocument/2006/math">
                      <m:r>
                        <a:rPr kumimoji="1" lang="zh-CN" altLang="en-US" sz="2000" i="1" dirty="0" smtClean="0">
                          <a:solidFill>
                            <a:prstClr val="black"/>
                          </a:solidFill>
                          <a:latin typeface="Cambria Math" panose="02040503050406030204" pitchFamily="18" charset="0"/>
                        </a:rPr>
                        <m:t>需借助程序测试确定，</m:t>
                      </m:r>
                      <m:r>
                        <a:rPr kumimoji="1" lang="zh-CN" altLang="en-US" sz="2000" i="1" dirty="0">
                          <a:solidFill>
                            <a:prstClr val="black"/>
                          </a:solidFill>
                          <a:latin typeface="Cambria Math" panose="02040503050406030204" pitchFamily="18" charset="0"/>
                        </a:rPr>
                        <m:t>预计在</m:t>
                      </m:r>
                      <m:f>
                        <m:fPr>
                          <m:ctrlPr>
                            <a:rPr kumimoji="1" lang="en-US" altLang="zh-CN" sz="2000" i="1">
                              <a:solidFill>
                                <a:prstClr val="black"/>
                              </a:solidFill>
                              <a:latin typeface="Cambria Math" panose="02040503050406030204" pitchFamily="18" charset="0"/>
                            </a:rPr>
                          </m:ctrlPr>
                        </m:fPr>
                        <m:num>
                          <m:r>
                            <a:rPr kumimoji="1" lang="en-US" altLang="zh-CN" sz="2000" i="1">
                              <a:solidFill>
                                <a:prstClr val="black"/>
                              </a:solidFill>
                              <a:latin typeface="Cambria Math" panose="02040503050406030204" pitchFamily="18" charset="0"/>
                            </a:rPr>
                            <m:t>11</m:t>
                          </m:r>
                        </m:num>
                        <m:den>
                          <m:r>
                            <a:rPr kumimoji="1" lang="en-US" altLang="zh-CN" sz="2000" b="0" i="1" smtClean="0">
                              <a:solidFill>
                                <a:prstClr val="black"/>
                              </a:solidFill>
                              <a:latin typeface="Cambria Math" panose="02040503050406030204" pitchFamily="18" charset="0"/>
                            </a:rPr>
                            <m:t>32</m:t>
                          </m:r>
                        </m:den>
                      </m:f>
                      <m:r>
                        <m:rPr>
                          <m:nor/>
                        </m:rPr>
                        <a:rPr lang="zh-CN" altLang="en-US" sz="2000" dirty="0">
                          <a:solidFill>
                            <a:srgbClr val="000000"/>
                          </a:solidFill>
                          <a:latin typeface="宋体" panose="02010600030101010101" pitchFamily="2" charset="-122"/>
                          <a:ea typeface="宋体" panose="02010600030101010101" pitchFamily="2" charset="-122"/>
                          <a:sym typeface="Microsoft Yahei" panose="020B0503020204020204" pitchFamily="34" charset="-122"/>
                        </a:rPr>
                        <m:t>左右</m:t>
                      </m:r>
                    </m:oMath>
                  </m:oMathPara>
                </a14:m>
                <a:endParaRPr lang="zh-CN" altLang="en-US" sz="2000" dirty="0">
                  <a:solidFill>
                    <a:srgbClr val="000000"/>
                  </a:solidFill>
                  <a:latin typeface="宋体" panose="02010600030101010101" pitchFamily="2" charset="-122"/>
                  <a:ea typeface="宋体" panose="02010600030101010101" pitchFamily="2" charset="-122"/>
                  <a:sym typeface="Microsoft Yahei" panose="020B0503020204020204" pitchFamily="34" charset="-122"/>
                </a:endParaRPr>
              </a:p>
              <a:p>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24"/>
                </p:custDataLst>
              </p:nvPr>
            </p:nvSpPr>
            <p:spPr>
              <a:xfrm>
                <a:off x="2284162" y="3643313"/>
                <a:ext cx="8534400" cy="642938"/>
              </a:xfrm>
              <a:prstGeom prst="rect">
                <a:avLst/>
              </a:prstGeom>
              <a:blipFill>
                <a:blip r:embed="rId25"/>
                <a:stretch>
                  <a:fillRect t="-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5"/>
                </p:custDataLst>
              </p:nvPr>
            </p:nvSpPr>
            <p:spPr>
              <a:xfrm>
                <a:off x="2284162" y="4500563"/>
                <a:ext cx="8534400" cy="642938"/>
              </a:xfrm>
              <a:prstGeom prst="rect">
                <a:avLst/>
              </a:prstGeom>
              <a:noFill/>
            </p:spPr>
            <p:txBody>
              <a:bodyPr vert="horz" rtlCol="0" anchor="ctr" anchorCtr="0">
                <a:noAutofit/>
              </a:bodyPr>
              <a:lstStyle/>
              <a:p>
                <a14:m>
                  <m:oMath xmlns:m="http://schemas.openxmlformats.org/officeDocument/2006/math">
                    <m:r>
                      <a:rPr kumimoji="1" lang="zh-CN" altLang="en-US" sz="2000" i="1" dirty="0">
                        <a:latin typeface="Cambria Math" panose="02040503050406030204" pitchFamily="18" charset="0"/>
                      </a:rPr>
                      <m:t>需借助程序测试确定，预计在</m:t>
                    </m:r>
                    <m:f>
                      <m:fPr>
                        <m:ctrlPr>
                          <a:rPr kumimoji="1" lang="en-US" altLang="zh-CN" sz="2000" i="1">
                            <a:latin typeface="Cambria Math" panose="02040503050406030204" pitchFamily="18" charset="0"/>
                          </a:rPr>
                        </m:ctrlPr>
                      </m:fPr>
                      <m:num>
                        <m:r>
                          <a:rPr kumimoji="1" lang="en-US" altLang="zh-CN" sz="2000" i="1">
                            <a:latin typeface="Cambria Math" panose="02040503050406030204" pitchFamily="18" charset="0"/>
                          </a:rPr>
                          <m:t>11</m:t>
                        </m:r>
                      </m:num>
                      <m:den>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2</m:t>
                            </m:r>
                          </m:e>
                          <m:sup>
                            <m:r>
                              <a:rPr kumimoji="1" lang="en-US" altLang="zh-CN" sz="2000" i="1">
                                <a:latin typeface="Cambria Math" panose="02040503050406030204" pitchFamily="18" charset="0"/>
                              </a:rPr>
                              <m:t>64</m:t>
                            </m:r>
                          </m:sup>
                        </m:sSup>
                      </m:den>
                    </m:f>
                  </m:oMath>
                </a14:m>
                <a:r>
                  <a:rPr kumimoji="1" lang="zh-CN" altLang="en-US" sz="2000" dirty="0"/>
                  <a:t>左右</a:t>
                </a:r>
                <a:endParaRPr kumimoji="1" lang="en-US" altLang="zh-CN" sz="2000" dirty="0"/>
              </a:p>
            </p:txBody>
          </p:sp>
        </mc:Choice>
        <mc:Fallback xmlns="">
          <p:sp>
            <p:nvSpPr>
              <p:cNvPr id="9" name="文本框 8"/>
              <p:cNvSpPr txBox="1">
                <a:spLocks noRot="1" noChangeAspect="1" noMove="1" noResize="1" noEditPoints="1" noAdjustHandles="1" noChangeArrowheads="1" noChangeShapeType="1" noTextEdit="1"/>
              </p:cNvSpPr>
              <p:nvPr>
                <p:custDataLst>
                  <p:tags r:id="rId26"/>
                </p:custDataLst>
              </p:nvPr>
            </p:nvSpPr>
            <p:spPr>
              <a:xfrm>
                <a:off x="2284162" y="4500563"/>
                <a:ext cx="8534400" cy="642938"/>
              </a:xfrm>
              <a:prstGeom prst="rect">
                <a:avLst/>
              </a:prstGeom>
              <a:blipFill>
                <a:blip r:embed="rId27"/>
                <a:stretch>
                  <a:fillRect l="-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custDataLst>
                  <p:tags r:id="rId6"/>
                </p:custDataLst>
              </p:nvPr>
            </p:nvSpPr>
            <p:spPr>
              <a:xfrm>
                <a:off x="2085975" y="5314795"/>
                <a:ext cx="8534400" cy="642938"/>
              </a:xfrm>
              <a:prstGeom prst="rect">
                <a:avLst/>
              </a:prstGeom>
              <a:noFill/>
            </p:spPr>
            <p:txBody>
              <a:bodyPr vert="horz" rtlCol="0" anchor="ctr" anchorCtr="0">
                <a:noAutofit/>
              </a:bodyPr>
              <a:lstStyle/>
              <a:p>
                <a14:m>
                  <m:oMath xmlns:m="http://schemas.openxmlformats.org/officeDocument/2006/math">
                    <m:r>
                      <a:rPr kumimoji="1" lang="zh-CN" altLang="en-US" sz="2000" i="1" dirty="0">
                        <a:latin typeface="Cambria Math" panose="02040503050406030204" pitchFamily="18" charset="0"/>
                      </a:rPr>
                      <m:t>需借助程序测试确定，预计在</m:t>
                    </m:r>
                    <m:f>
                      <m:fPr>
                        <m:ctrlPr>
                          <a:rPr kumimoji="1" lang="en-US" altLang="zh-CN" sz="2000" i="1">
                            <a:latin typeface="Cambria Math" panose="02040503050406030204" pitchFamily="18" charset="0"/>
                          </a:rPr>
                        </m:ctrlPr>
                      </m:fPr>
                      <m:num>
                        <m:r>
                          <a:rPr kumimoji="1" lang="en-US" altLang="zh-CN" sz="2000" i="1">
                            <a:latin typeface="Cambria Math" panose="02040503050406030204" pitchFamily="18" charset="0"/>
                          </a:rPr>
                          <m:t>11</m:t>
                        </m:r>
                      </m:num>
                      <m:den>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2</m:t>
                            </m:r>
                          </m:e>
                          <m:sup>
                            <m:r>
                              <a:rPr kumimoji="1" lang="en-US" altLang="zh-CN" sz="2000" i="1">
                                <a:latin typeface="Cambria Math" panose="02040503050406030204" pitchFamily="18" charset="0"/>
                              </a:rPr>
                              <m:t>32</m:t>
                            </m:r>
                          </m:sup>
                        </m:sSup>
                      </m:den>
                    </m:f>
                  </m:oMath>
                </a14:m>
                <a:r>
                  <a:rPr kumimoji="1" lang="zh-CN" altLang="en-US" sz="2000" dirty="0"/>
                  <a:t>左右</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custDataLst>
                  <p:tags r:id="rId6"/>
                </p:custDataLst>
              </p:nvPr>
            </p:nvSpPr>
            <p:spPr>
              <a:xfrm>
                <a:off x="2085975" y="5314795"/>
                <a:ext cx="8534400" cy="642938"/>
              </a:xfrm>
              <a:prstGeom prst="rect">
                <a:avLst/>
              </a:prstGeom>
              <a:blipFill>
                <a:blip r:embed="rId28"/>
                <a:stretch>
                  <a:fillRect l="-429"/>
                </a:stretch>
              </a:blipFill>
            </p:spPr>
            <p:txBody>
              <a:bodyPr/>
              <a:lstStyle/>
              <a:p>
                <a:r>
                  <a:rPr lang="zh-CN" altLang="en-US">
                    <a:noFill/>
                  </a:rPr>
                  <a:t> </a:t>
                </a:r>
              </a:p>
            </p:txBody>
          </p:sp>
        </mc:Fallback>
      </mc:AlternateContent>
      <p:sp>
        <p:nvSpPr>
          <p:cNvPr id="11" name="椭圆 10"/>
          <p:cNvSpPr>
            <a:spLocks noChangeAspect="1"/>
          </p:cNvSpPr>
          <p:nvPr>
            <p:custDataLst>
              <p:tags r:id="rId7"/>
            </p:custDataLst>
          </p:nvPr>
        </p:nvSpPr>
        <p:spPr>
          <a:xfrm>
            <a:off x="1571625" y="28503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571625" y="370760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571625" y="4564856"/>
            <a:ext cx="514350" cy="514350"/>
          </a:xfrm>
          <a:prstGeom prst="ellipse">
            <a:avLst/>
          </a:prstGeom>
          <a:solidFill>
            <a:srgbClr val="00FF00">
              <a:alpha val="21000"/>
            </a:srgbClr>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571625" y="542210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8915400" y="6215063"/>
            <a:ext cx="1543050" cy="411480"/>
          </a:xfrm>
          <a:prstGeom prst="roundRect">
            <a:avLst/>
          </a:prstGeom>
          <a:solidFill>
            <a:srgbClr val="808080">
              <a:alpha val="21000"/>
            </a:srgbClr>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3010457D-9111-3543-BE67-F522C439C89E}"/>
              </a:ext>
            </a:extLst>
          </p:cNvPr>
          <p:cNvGrpSpPr/>
          <p:nvPr/>
        </p:nvGrpSpPr>
        <p:grpSpPr>
          <a:xfrm>
            <a:off x="6614588" y="2623823"/>
            <a:ext cx="2291899" cy="4178300"/>
            <a:chOff x="3733800" y="1371600"/>
            <a:chExt cx="2819400" cy="4648200"/>
          </a:xfrm>
        </p:grpSpPr>
        <p:pic>
          <p:nvPicPr>
            <p:cNvPr id="24" name="Picture 6">
              <a:extLst>
                <a:ext uri="{FF2B5EF4-FFF2-40B4-BE49-F238E27FC236}">
                  <a16:creationId xmlns:a16="http://schemas.microsoft.com/office/drawing/2014/main" id="{629B0A9D-B768-C34D-85F4-8BD74208C95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33800" y="1371600"/>
              <a:ext cx="2819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5">
              <a:extLst>
                <a:ext uri="{FF2B5EF4-FFF2-40B4-BE49-F238E27FC236}">
                  <a16:creationId xmlns:a16="http://schemas.microsoft.com/office/drawing/2014/main" id="{F589B405-134C-2B4F-BF78-12F4A521CC63}"/>
                </a:ext>
              </a:extLst>
            </p:cNvPr>
            <p:cNvSpPr>
              <a:spLocks noChangeArrowheads="1"/>
            </p:cNvSpPr>
            <p:nvPr/>
          </p:nvSpPr>
          <p:spPr bwMode="auto">
            <a:xfrm>
              <a:off x="4419600" y="2441419"/>
              <a:ext cx="1371600" cy="53038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6" name="矩形 25">
            <a:extLst>
              <a:ext uri="{FF2B5EF4-FFF2-40B4-BE49-F238E27FC236}">
                <a16:creationId xmlns:a16="http://schemas.microsoft.com/office/drawing/2014/main" id="{0147E1A7-8A96-6F46-AF7E-383B28E399F5}"/>
              </a:ext>
            </a:extLst>
          </p:cNvPr>
          <p:cNvSpPr/>
          <p:nvPr/>
        </p:nvSpPr>
        <p:spPr>
          <a:xfrm>
            <a:off x="8670334" y="4296247"/>
            <a:ext cx="2747307" cy="523220"/>
          </a:xfrm>
          <a:prstGeom prst="rect">
            <a:avLst/>
          </a:prstGeom>
          <a:noFill/>
        </p:spPr>
        <p:txBody>
          <a:bodyPr wrap="square" lIns="91440" tIns="45720" rIns="91440" bIns="45720">
            <a:spAutoFit/>
          </a:bodyPr>
          <a:lstStyle/>
          <a:p>
            <a:pPr algn="ct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0</a:t>
            </a:r>
            <a:r>
              <a:rPr lang="zh-CN" altLang="en-US" sz="2800" dirty="0">
                <a:ln w="0"/>
                <a:effectLst>
                  <a:outerShdw blurRad="38100" dist="19050" dir="2700000" algn="tl" rotWithShape="0">
                    <a:schemeClr val="dk1">
                      <a:alpha val="40000"/>
                    </a:schemeClr>
                  </a:outerShdw>
                </a:effectLst>
              </a:rPr>
              <a:t> </a:t>
            </a:r>
            <a:r>
              <a:rPr lang="en-US" altLang="zh-CN" sz="2800" dirty="0">
                <a:ln w="0"/>
                <a:effectLst>
                  <a:outerShdw blurRad="38100" dist="19050" dir="2700000" algn="tl" rotWithShape="0">
                    <a:schemeClr val="dk1">
                      <a:alpha val="40000"/>
                    </a:schemeClr>
                  </a:outerShdw>
                </a:effectLst>
              </a:rPr>
              <a:t>4</a:t>
            </a:r>
            <a:endParaRPr lang="zh-CN" altLang="en-US" sz="2800" dirty="0">
              <a:ln w="0"/>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F4FE5706-B9D4-0047-8866-8ACCEC4BD577}"/>
              </a:ext>
            </a:extLst>
          </p:cNvPr>
          <p:cNvSpPr/>
          <p:nvPr/>
        </p:nvSpPr>
        <p:spPr>
          <a:xfrm>
            <a:off x="6869625" y="4949679"/>
            <a:ext cx="1646605" cy="369332"/>
          </a:xfrm>
          <a:prstGeom prst="rect">
            <a:avLst/>
          </a:prstGeom>
        </p:spPr>
        <p:txBody>
          <a:bodyPr wrap="none">
            <a:spAutoFit/>
          </a:bodyPr>
          <a:lstStyle/>
          <a:p>
            <a:pPr algn="ctr"/>
            <a:r>
              <a:rPr lang="en-US" altLang="zh-CN" dirty="0">
                <a:ln w="0"/>
                <a:effectLst>
                  <a:outerShdw blurRad="38100" dist="19050" dir="2700000" algn="tl" rotWithShape="0">
                    <a:schemeClr val="dk1">
                      <a:alpha val="40000"/>
                    </a:schemeClr>
                  </a:outerShdw>
                </a:effectLst>
              </a:rPr>
              <a:t>3</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2</a:t>
            </a:r>
            <a:endParaRPr lang="zh-CN" altLang="en-US" dirty="0">
              <a:ln w="0"/>
              <a:effectLst>
                <a:outerShdw blurRad="38100" dist="19050" dir="2700000" algn="tl" rotWithShape="0">
                  <a:schemeClr val="dk1">
                    <a:alpha val="40000"/>
                  </a:schemeClr>
                </a:outerShdw>
              </a:effectLst>
            </a:endParaRPr>
          </a:p>
        </p:txBody>
      </p:sp>
      <p:sp>
        <p:nvSpPr>
          <p:cNvPr id="28" name="矩形 27">
            <a:extLst>
              <a:ext uri="{FF2B5EF4-FFF2-40B4-BE49-F238E27FC236}">
                <a16:creationId xmlns:a16="http://schemas.microsoft.com/office/drawing/2014/main" id="{2E35449D-85BA-FB49-B6A3-21050BD3D0D7}"/>
              </a:ext>
            </a:extLst>
          </p:cNvPr>
          <p:cNvSpPr/>
          <p:nvPr/>
        </p:nvSpPr>
        <p:spPr>
          <a:xfrm>
            <a:off x="9734287" y="2910982"/>
            <a:ext cx="309700" cy="369332"/>
          </a:xfrm>
          <a:prstGeom prst="rect">
            <a:avLst/>
          </a:prstGeom>
        </p:spPr>
        <p:txBody>
          <a:bodyPr wrap="none">
            <a:spAutoFit/>
          </a:bodyPr>
          <a:lstStyle/>
          <a:p>
            <a:pPr algn="ctr"/>
            <a:r>
              <a:rPr lang="en-US" altLang="zh-CN" dirty="0">
                <a:ln w="0"/>
                <a:effectLst>
                  <a:outerShdw blurRad="38100" dist="19050" dir="2700000" algn="tl" rotWithShape="0">
                    <a:schemeClr val="dk1">
                      <a:alpha val="40000"/>
                    </a:schemeClr>
                  </a:outerShdw>
                </a:effectLst>
              </a:rPr>
              <a:t>2</a:t>
            </a:r>
            <a:endParaRPr lang="zh-CN" altLang="en-US" dirty="0">
              <a:ln w="0"/>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1839B306-C699-B34D-8504-BD31D38660C1}"/>
              </a:ext>
            </a:extLst>
          </p:cNvPr>
          <p:cNvSpPr/>
          <p:nvPr/>
        </p:nvSpPr>
        <p:spPr>
          <a:xfrm>
            <a:off x="6850480" y="2586236"/>
            <a:ext cx="1646605" cy="369332"/>
          </a:xfrm>
          <a:prstGeom prst="rect">
            <a:avLst/>
          </a:prstGeom>
        </p:spPr>
        <p:txBody>
          <a:bodyPr wrap="none">
            <a:spAutoFit/>
          </a:bodyPr>
          <a:lstStyle/>
          <a:p>
            <a:pPr algn="ct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1</a:t>
            </a:r>
            <a:endParaRPr lang="zh-CN" altLang="en-US" dirty="0">
              <a:ln w="0"/>
              <a:effectLst>
                <a:outerShdw blurRad="38100" dist="19050" dir="2700000" algn="tl" rotWithShape="0">
                  <a:schemeClr val="dk1">
                    <a:alpha val="40000"/>
                  </a:schemeClr>
                </a:outerShdw>
              </a:effectLst>
            </a:endParaRPr>
          </a:p>
        </p:txBody>
      </p:sp>
      <p:pic>
        <p:nvPicPr>
          <p:cNvPr id="30" name="图片 29"/>
          <p:cNvPicPr>
            <a:picLocks noChangeAspect="1"/>
          </p:cNvPicPr>
          <p:nvPr/>
        </p:nvPicPr>
        <p:blipFill>
          <a:blip r:embed="rId30"/>
          <a:stretch>
            <a:fillRect/>
          </a:stretch>
        </p:blipFill>
        <p:spPr>
          <a:xfrm>
            <a:off x="2556811" y="355273"/>
            <a:ext cx="6974428" cy="719390"/>
          </a:xfrm>
          <a:prstGeom prst="rect">
            <a:avLst/>
          </a:prstGeom>
        </p:spPr>
      </p:pic>
      <p:grpSp>
        <p:nvGrpSpPr>
          <p:cNvPr id="20" name="组合 19"/>
          <p:cNvGrpSpPr/>
          <p:nvPr>
            <p:custDataLst>
              <p:tags r:id="rId12"/>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7" name="ColorBlock"/>
            <p:cNvSpPr/>
            <p:nvPr>
              <p:custDataLst>
                <p:tags r:id="rId15"/>
              </p:custDataLst>
            </p:nvPr>
          </p:nvSpPr>
          <p:spPr>
            <a:xfrm>
              <a:off x="0" y="0"/>
              <a:ext cx="190500" cy="635000"/>
            </a:xfrm>
            <a:prstGeom prst="rect">
              <a:avLst/>
            </a:prstGeom>
            <a:solidFill>
              <a:srgbClr val="639EF4">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9864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82B49-9889-AC42-A5E6-AD543DF1A0F8}"/>
              </a:ext>
            </a:extLst>
          </p:cNvPr>
          <p:cNvSpPr>
            <a:spLocks noGrp="1"/>
          </p:cNvSpPr>
          <p:nvPr>
            <p:ph type="title"/>
          </p:nvPr>
        </p:nvSpPr>
        <p:spPr/>
        <p:txBody>
          <a:bodyPr/>
          <a:lstStyle/>
          <a:p>
            <a:r>
              <a:rPr kumimoji="1" lang="zh-CN" altLang="en-US" dirty="0"/>
              <a:t>教学目标</a:t>
            </a:r>
            <a:r>
              <a:rPr kumimoji="1" lang="en-US" altLang="zh-CN" dirty="0"/>
              <a:t>——</a:t>
            </a:r>
            <a:r>
              <a:rPr kumimoji="1" lang="zh-CN" altLang="en-US" dirty="0"/>
              <a:t>截断差分分析的一般模型</a:t>
            </a:r>
          </a:p>
        </p:txBody>
      </p:sp>
      <p:graphicFrame>
        <p:nvGraphicFramePr>
          <p:cNvPr id="5" name="内容占位符 4">
            <a:extLst>
              <a:ext uri="{FF2B5EF4-FFF2-40B4-BE49-F238E27FC236}">
                <a16:creationId xmlns:a16="http://schemas.microsoft.com/office/drawing/2014/main" id="{BD43BE32-AAF7-504C-ADEE-1F8AB3BA7904}"/>
              </a:ext>
            </a:extLst>
          </p:cNvPr>
          <p:cNvGraphicFramePr>
            <a:graphicFrameLocks noGrp="1"/>
          </p:cNvGraphicFramePr>
          <p:nvPr>
            <p:ph idx="1"/>
            <p:extLst>
              <p:ext uri="{D42A27DB-BD31-4B8C-83A1-F6EECF244321}">
                <p14:modId xmlns:p14="http://schemas.microsoft.com/office/powerpoint/2010/main" val="3330836638"/>
              </p:ext>
            </p:extLst>
          </p:nvPr>
        </p:nvGraphicFramePr>
        <p:xfrm>
          <a:off x="-1853184" y="1116784"/>
          <a:ext cx="10363200" cy="4975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CC50AC4E-5D02-0C40-9189-7ADED1B814A4}"/>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6</a:t>
            </a:fld>
            <a:endParaRPr lang="zh-CN" altLang="en-US" dirty="0">
              <a:solidFill>
                <a:srgbClr val="464653"/>
              </a:solidFill>
            </a:endParaRPr>
          </a:p>
        </p:txBody>
      </p:sp>
      <p:graphicFrame>
        <p:nvGraphicFramePr>
          <p:cNvPr id="7" name="图示 6">
            <a:extLst>
              <a:ext uri="{FF2B5EF4-FFF2-40B4-BE49-F238E27FC236}">
                <a16:creationId xmlns:a16="http://schemas.microsoft.com/office/drawing/2014/main" id="{97CF2D84-CC35-8441-88D8-7C7C1BA7D6ED}"/>
              </a:ext>
            </a:extLst>
          </p:cNvPr>
          <p:cNvGraphicFramePr/>
          <p:nvPr>
            <p:extLst>
              <p:ext uri="{D42A27DB-BD31-4B8C-83A1-F6EECF244321}">
                <p14:modId xmlns:p14="http://schemas.microsoft.com/office/powerpoint/2010/main" val="2113899217"/>
              </p:ext>
            </p:extLst>
          </p:nvPr>
        </p:nvGraphicFramePr>
        <p:xfrm>
          <a:off x="7083552" y="1678549"/>
          <a:ext cx="4194048" cy="44134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9591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7</a:t>
            </a:fld>
            <a:endParaRPr lang="zh-CN" altLang="en-US" dirty="0">
              <a:solidFill>
                <a:srgbClr val="464653"/>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问题导入：以下哪个图片是大熊猫的照片截图？</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此处添加选项内容</a:t>
            </a:r>
          </a:p>
        </p:txBody>
      </p:sp>
      <p:sp>
        <p:nvSpPr>
          <p:cNvPr id="8" name="文本框 7"/>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此处添加选项内容</a:t>
            </a:r>
          </a:p>
        </p:txBody>
      </p:sp>
      <p:sp>
        <p:nvSpPr>
          <p:cNvPr id="9" name="文本框 8"/>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11" name="椭圆 10"/>
          <p:cNvSpPr>
            <a:spLocks noChangeAspect="1"/>
          </p:cNvSpPr>
          <p:nvPr>
            <p:custDataLst>
              <p:tags r:id="rId6"/>
            </p:custDataLst>
          </p:nvPr>
        </p:nvSpPr>
        <p:spPr>
          <a:xfrm>
            <a:off x="1571625" y="28503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7"/>
            </p:custDataLst>
          </p:nvPr>
        </p:nvSpPr>
        <p:spPr>
          <a:xfrm>
            <a:off x="5405438" y="2778125"/>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8"/>
            </p:custDataLst>
          </p:nvPr>
        </p:nvSpPr>
        <p:spPr>
          <a:xfrm>
            <a:off x="1571625" y="4564856"/>
            <a:ext cx="514350" cy="514350"/>
          </a:xfrm>
          <a:prstGeom prst="ellipse">
            <a:avLst/>
          </a:prstGeom>
          <a:solidFill>
            <a:srgbClr val="808080">
              <a:alpha val="21000"/>
            </a:srgbClr>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9"/>
            </p:custDataLst>
          </p:nvPr>
        </p:nvSpPr>
        <p:spPr>
          <a:xfrm>
            <a:off x="5405438" y="4494802"/>
            <a:ext cx="514350" cy="514350"/>
          </a:xfrm>
          <a:prstGeom prst="ellipse">
            <a:avLst/>
          </a:prstGeom>
          <a:solidFill>
            <a:srgbClr val="00FF00">
              <a:alpha val="21000"/>
            </a:srgbClr>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0"/>
            </p:custDataLst>
          </p:nvPr>
        </p:nvSpPr>
        <p:spPr>
          <a:xfrm>
            <a:off x="8915400" y="6215063"/>
            <a:ext cx="1543050" cy="411480"/>
          </a:xfrm>
          <a:prstGeom prst="roundRect">
            <a:avLst/>
          </a:prstGeom>
          <a:solidFill>
            <a:srgbClr val="808080">
              <a:alpha val="21000"/>
            </a:srgbClr>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3" name="图片 22">
            <a:extLst>
              <a:ext uri="{FF2B5EF4-FFF2-40B4-BE49-F238E27FC236}">
                <a16:creationId xmlns:a16="http://schemas.microsoft.com/office/drawing/2014/main" id="{7230341A-36FE-6045-AF73-6E789890D419}"/>
              </a:ext>
            </a:extLst>
          </p:cNvPr>
          <p:cNvPicPr>
            <a:picLocks noChangeAspect="1"/>
          </p:cNvPicPr>
          <p:nvPr/>
        </p:nvPicPr>
        <p:blipFill rotWithShape="1">
          <a:blip r:embed="rId19"/>
          <a:srcRect l="28028" t="23372" r="44867" b="37498"/>
          <a:stretch/>
        </p:blipFill>
        <p:spPr>
          <a:xfrm>
            <a:off x="6100393" y="4335328"/>
            <a:ext cx="1906859" cy="1835240"/>
          </a:xfrm>
          <a:prstGeom prst="rect">
            <a:avLst/>
          </a:prstGeom>
        </p:spPr>
      </p:pic>
      <p:pic>
        <p:nvPicPr>
          <p:cNvPr id="24" name="图片 23">
            <a:extLst>
              <a:ext uri="{FF2B5EF4-FFF2-40B4-BE49-F238E27FC236}">
                <a16:creationId xmlns:a16="http://schemas.microsoft.com/office/drawing/2014/main" id="{E925B622-DC83-F74A-96B3-5C4F3A9BE755}"/>
              </a:ext>
            </a:extLst>
          </p:cNvPr>
          <p:cNvPicPr>
            <a:picLocks noChangeAspect="1"/>
          </p:cNvPicPr>
          <p:nvPr/>
        </p:nvPicPr>
        <p:blipFill rotWithShape="1">
          <a:blip r:embed="rId20"/>
          <a:srcRect l="42780" t="26502" r="44842" b="57776"/>
          <a:stretch/>
        </p:blipFill>
        <p:spPr>
          <a:xfrm>
            <a:off x="2592919" y="4292012"/>
            <a:ext cx="1929554" cy="1838690"/>
          </a:xfrm>
          <a:prstGeom prst="rect">
            <a:avLst/>
          </a:prstGeom>
        </p:spPr>
      </p:pic>
      <p:pic>
        <p:nvPicPr>
          <p:cNvPr id="25" name="图片 24">
            <a:extLst>
              <a:ext uri="{FF2B5EF4-FFF2-40B4-BE49-F238E27FC236}">
                <a16:creationId xmlns:a16="http://schemas.microsoft.com/office/drawing/2014/main" id="{1B0C61CD-A614-6949-8DA7-64F6FB7E4CD0}"/>
              </a:ext>
            </a:extLst>
          </p:cNvPr>
          <p:cNvPicPr>
            <a:picLocks noChangeAspect="1"/>
          </p:cNvPicPr>
          <p:nvPr/>
        </p:nvPicPr>
        <p:blipFill rotWithShape="1">
          <a:blip r:embed="rId21"/>
          <a:srcRect l="39608" t="33008" r="41687" b="44065"/>
          <a:stretch/>
        </p:blipFill>
        <p:spPr>
          <a:xfrm>
            <a:off x="6096000" y="1921739"/>
            <a:ext cx="2264765" cy="1835240"/>
          </a:xfrm>
          <a:prstGeom prst="rect">
            <a:avLst/>
          </a:prstGeom>
        </p:spPr>
      </p:pic>
      <p:pic>
        <p:nvPicPr>
          <p:cNvPr id="26" name="图片 25">
            <a:extLst>
              <a:ext uri="{FF2B5EF4-FFF2-40B4-BE49-F238E27FC236}">
                <a16:creationId xmlns:a16="http://schemas.microsoft.com/office/drawing/2014/main" id="{6D8FBA6C-42C5-C940-8E86-52E677C8E17D}"/>
              </a:ext>
            </a:extLst>
          </p:cNvPr>
          <p:cNvPicPr>
            <a:picLocks noChangeAspect="1"/>
          </p:cNvPicPr>
          <p:nvPr/>
        </p:nvPicPr>
        <p:blipFill rotWithShape="1">
          <a:blip r:embed="rId22"/>
          <a:srcRect l="39105" t="43089" r="30894" b="39676"/>
          <a:stretch/>
        </p:blipFill>
        <p:spPr>
          <a:xfrm>
            <a:off x="2668905" y="1921739"/>
            <a:ext cx="2129570" cy="1835240"/>
          </a:xfrm>
          <a:prstGeom prst="rect">
            <a:avLst/>
          </a:prstGeom>
        </p:spPr>
      </p:pic>
      <p:grpSp>
        <p:nvGrpSpPr>
          <p:cNvPr id="20" name="组合 19"/>
          <p:cNvGrpSpPr/>
          <p:nvPr>
            <p:custDataLst>
              <p:tags r:id="rId11"/>
            </p:custDataLst>
          </p:nvPr>
        </p:nvGrpSpPr>
        <p:grpSpPr>
          <a:xfrm>
            <a:off x="0" y="0"/>
            <a:ext cx="12192000" cy="635000"/>
            <a:chOff x="0" y="0"/>
            <a:chExt cx="12192000" cy="635000"/>
          </a:xfrm>
        </p:grpSpPr>
        <p:sp>
          <p:nvSpPr>
            <p:cNvPr id="16" name="TitleBackground"/>
            <p:cNvSpPr/>
            <p:nvPr>
              <p:custDataLst>
                <p:tags r:id="rId13"/>
              </p:custDataLst>
            </p:nvPr>
          </p:nvSpPr>
          <p:spPr>
            <a:xfrm>
              <a:off x="0" y="0"/>
              <a:ext cx="12192000" cy="635000"/>
            </a:xfrm>
            <a:prstGeom prst="rect">
              <a:avLst/>
            </a:prstGeom>
            <a:solidFill>
              <a:srgbClr val="F6F7F8">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7" name="ColorBlock"/>
            <p:cNvSpPr/>
            <p:nvPr>
              <p:custDataLst>
                <p:tags r:id="rId14"/>
              </p:custDataLst>
            </p:nvPr>
          </p:nvSpPr>
          <p:spPr>
            <a:xfrm>
              <a:off x="0" y="0"/>
              <a:ext cx="190500" cy="635000"/>
            </a:xfrm>
            <a:prstGeom prst="rect">
              <a:avLst/>
            </a:prstGeom>
            <a:solidFill>
              <a:srgbClr val="639EF4">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8"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2"/>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88962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DF133-2B34-384A-A6B3-24B2B4B53FF7}"/>
              </a:ext>
            </a:extLst>
          </p:cNvPr>
          <p:cNvSpPr>
            <a:spLocks noGrp="1"/>
          </p:cNvSpPr>
          <p:nvPr>
            <p:ph type="title"/>
          </p:nvPr>
        </p:nvSpPr>
        <p:spPr>
          <a:xfrm>
            <a:off x="914400" y="111521"/>
            <a:ext cx="10363200" cy="928144"/>
          </a:xfrm>
        </p:spPr>
        <p:txBody>
          <a:bodyPr/>
          <a:lstStyle/>
          <a:p>
            <a:r>
              <a:rPr kumimoji="1" lang="en-US" altLang="zh-CN" dirty="0" err="1"/>
              <a:t>Cipherfour</a:t>
            </a:r>
            <a:r>
              <a:rPr kumimoji="1" lang="zh-CN" altLang="en-US" dirty="0"/>
              <a:t>的</a:t>
            </a:r>
            <a:r>
              <a:rPr kumimoji="1" lang="en-US" altLang="zh-CN" dirty="0"/>
              <a:t>S</a:t>
            </a:r>
            <a:r>
              <a:rPr kumimoji="1" lang="zh-CN" altLang="en-US" dirty="0"/>
              <a:t>盒的差分传播的特殊现象</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B72E7D-FDE2-4F4A-8381-59E0BAFB10D8}"/>
                  </a:ext>
                </a:extLst>
              </p:cNvPr>
              <p:cNvSpPr>
                <a:spLocks noGrp="1"/>
              </p:cNvSpPr>
              <p:nvPr>
                <p:ph idx="1"/>
              </p:nvPr>
            </p:nvSpPr>
            <p:spPr>
              <a:xfrm>
                <a:off x="528806" y="796573"/>
                <a:ext cx="10363200" cy="4975448"/>
              </a:xfrm>
            </p:spPr>
            <p:txBody>
              <a:bodyPr>
                <a:noAutofit/>
              </a:bodyPr>
              <a:lstStyle/>
              <a:p>
                <a:r>
                  <a:rPr kumimoji="1" lang="en-US" altLang="zh-CN" dirty="0"/>
                  <a:t>S</a:t>
                </a:r>
                <a:r>
                  <a:rPr kumimoji="1" lang="zh-CN" altLang="en-US" dirty="0"/>
                  <a:t>盒的差分传播</a:t>
                </a:r>
                <a:endParaRPr kumimoji="1" lang="en-US" altLang="zh-CN" dirty="0"/>
              </a:p>
              <a:p>
                <a:pPr lvl="1"/>
                <a14:m>
                  <m:oMath xmlns:m="http://schemas.openxmlformats.org/officeDocument/2006/math">
                    <m:r>
                      <a:rPr kumimoji="1" lang="en-US" altLang="zh-CN" i="1">
                        <a:latin typeface="Cambria Math" panose="02040503050406030204" pitchFamily="18" charset="0"/>
                      </a:rPr>
                      <m:t>2</m:t>
                    </m:r>
                    <m:groupChr>
                      <m:groupChrPr>
                        <m:chr m:val="→"/>
                        <m:vertJc m:val="bot"/>
                        <m:ctrlPr>
                          <a:rPr kumimoji="1" lang="en-US" altLang="zh-CN" i="1">
                            <a:latin typeface="Cambria Math" panose="02040503050406030204" pitchFamily="18" charset="0"/>
                          </a:rPr>
                        </m:ctrlPr>
                      </m:groupChrPr>
                      <m:e>
                        <m:r>
                          <m:rPr>
                            <m:brk m:alnAt="2"/>
                          </m:rPr>
                          <a:rPr kumimoji="1" lang="en-US" altLang="zh-CN" i="1">
                            <a:latin typeface="Cambria Math" panose="02040503050406030204" pitchFamily="18" charset="0"/>
                          </a:rPr>
                          <m:t>𝑆</m:t>
                        </m:r>
                      </m:e>
                    </m:groupChr>
                    <m:r>
                      <a:rPr kumimoji="1" lang="en-US" altLang="zh-CN" i="1">
                        <a:latin typeface="Cambria Math" panose="02040503050406030204" pitchFamily="18" charset="0"/>
                      </a:rPr>
                      <m:t>2</m:t>
                    </m:r>
                  </m:oMath>
                </a14:m>
                <a:endParaRPr kumimoji="1" lang="en-US" altLang="zh-CN" dirty="0"/>
              </a:p>
              <a:p>
                <a:pPr lvl="1"/>
                <a:r>
                  <a:rPr kumimoji="1" lang="en-US" altLang="zh-CN" dirty="0" err="1"/>
                  <a:t>Pr</a:t>
                </a:r>
                <a:r>
                  <a:rPr kumimoji="1" lang="en-US" altLang="zh-CN" dirty="0"/>
                  <a:t>(</a:t>
                </a:r>
                <a14:m>
                  <m:oMath xmlns:m="http://schemas.openxmlformats.org/officeDocument/2006/math">
                    <m:r>
                      <a:rPr kumimoji="1" lang="en-US" altLang="zh-CN" b="0" i="1" smtClean="0">
                        <a:latin typeface="Cambria Math" panose="02040503050406030204" pitchFamily="18" charset="0"/>
                      </a:rPr>
                      <m:t>2</m:t>
                    </m:r>
                    <m:groupChr>
                      <m:groupChrPr>
                        <m:chr m:val="→"/>
                        <m:vertJc m:val="bot"/>
                        <m:ctrlPr>
                          <a:rPr kumimoji="1" lang="en-US" altLang="zh-CN" b="0" i="1" smtClean="0">
                            <a:latin typeface="Cambria Math" panose="02040503050406030204" pitchFamily="18" charset="0"/>
                          </a:rPr>
                        </m:ctrlPr>
                      </m:groupChrPr>
                      <m:e>
                        <m:r>
                          <m:rPr>
                            <m:brk m:alnAt="2"/>
                          </m:rPr>
                          <a:rPr kumimoji="1" lang="en-US" altLang="zh-CN" b="0" i="1" smtClean="0">
                            <a:latin typeface="Cambria Math" panose="02040503050406030204" pitchFamily="18" charset="0"/>
                          </a:rPr>
                          <m:t>𝑆</m:t>
                        </m:r>
                      </m:e>
                    </m:groupChr>
                    <m:r>
                      <a:rPr kumimoji="1" lang="en-US" altLang="zh-CN" b="0" i="1" smtClean="0">
                        <a:latin typeface="Cambria Math" panose="02040503050406030204" pitchFamily="18" charset="0"/>
                      </a:rPr>
                      <m:t>2</m:t>
                    </m:r>
                  </m:oMath>
                </a14:m>
                <a:r>
                  <a:rPr kumimoji="1" lang="en-US" altLang="zh-CN" dirty="0"/>
                  <a:t>)=</a:t>
                </a:r>
                <a14:m>
                  <m:oMath xmlns:m="http://schemas.openxmlformats.org/officeDocument/2006/math">
                    <m:f>
                      <m:fPr>
                        <m:ctrlPr>
                          <a:rPr kumimoji="1" lang="en-US" altLang="zh-CN" i="1" dirty="0" smtClean="0">
                            <a:latin typeface="Cambria Math" panose="02040503050406030204" pitchFamily="18" charset="0"/>
                          </a:rPr>
                        </m:ctrlPr>
                      </m:fPr>
                      <m:num>
                        <m:r>
                          <a:rPr kumimoji="1" lang="en-US" altLang="zh-CN" b="0" i="1" dirty="0" smtClean="0">
                            <a:latin typeface="Cambria Math" panose="02040503050406030204" pitchFamily="18" charset="0"/>
                          </a:rPr>
                          <m:t>6</m:t>
                        </m:r>
                      </m:num>
                      <m:den>
                        <m:r>
                          <a:rPr kumimoji="1" lang="en-US" altLang="zh-CN" b="0" i="1" dirty="0" smtClean="0">
                            <a:latin typeface="Cambria Math" panose="02040503050406030204" pitchFamily="18" charset="0"/>
                          </a:rPr>
                          <m:t>16</m:t>
                        </m:r>
                      </m:den>
                    </m:f>
                  </m:oMath>
                </a14:m>
                <a:endParaRPr kumimoji="1" lang="en-US" altLang="zh-CN" dirty="0"/>
              </a:p>
              <a:p>
                <a:pPr lvl="1">
                  <a:buClr>
                    <a:srgbClr val="D34817">
                      <a:lumMod val="75000"/>
                    </a:srgbClr>
                  </a:buClr>
                </a:pPr>
                <a14:m>
                  <m:oMath xmlns:m="http://schemas.openxmlformats.org/officeDocument/2006/math">
                    <m:r>
                      <a:rPr kumimoji="1" lang="en-US" altLang="zh-CN" i="1">
                        <a:latin typeface="Cambria Math" panose="02040503050406030204" pitchFamily="18" charset="0"/>
                      </a:rPr>
                      <m:t>2</m:t>
                    </m:r>
                    <m:groupChr>
                      <m:groupChrPr>
                        <m:chr m:val="→"/>
                        <m:vertJc m:val="bot"/>
                        <m:ctrlPr>
                          <a:rPr kumimoji="1" lang="en-US" altLang="zh-CN" i="1" smtClean="0">
                            <a:latin typeface="Cambria Math" panose="02040503050406030204" pitchFamily="18" charset="0"/>
                          </a:rPr>
                        </m:ctrlPr>
                      </m:groupChrPr>
                      <m:e>
                        <m:r>
                          <m:rPr>
                            <m:brk m:alnAt="2"/>
                          </m:rPr>
                          <a:rPr kumimoji="1" lang="en-US" altLang="zh-CN" i="1">
                            <a:latin typeface="Cambria Math" panose="02040503050406030204" pitchFamily="18" charset="0"/>
                          </a:rPr>
                          <m:t>𝑆</m:t>
                        </m:r>
                      </m:e>
                    </m:groupChr>
                    <m:r>
                      <a:rPr kumimoji="1" lang="en-US" altLang="zh-CN" b="0" i="1" smtClean="0">
                        <a:latin typeface="Cambria Math" panose="02040503050406030204" pitchFamily="18" charset="0"/>
                      </a:rPr>
                      <m:t>1,</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2</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9,</m:t>
                    </m:r>
                    <m:r>
                      <a:rPr kumimoji="1" lang="zh-CN" altLang="en-US" b="0" i="1" smtClean="0">
                        <a:latin typeface="Cambria Math" panose="02040503050406030204" pitchFamily="18" charset="0"/>
                      </a:rPr>
                      <m:t> </m:t>
                    </m:r>
                    <m:r>
                      <m:rPr>
                        <m:sty m:val="p"/>
                      </m:rPr>
                      <a:rPr kumimoji="1" lang="en-US" altLang="zh-CN" b="0" i="0" smtClean="0">
                        <a:latin typeface="Cambria Math" panose="02040503050406030204" pitchFamily="18" charset="0"/>
                      </a:rPr>
                      <m:t>a</m:t>
                    </m:r>
                  </m:oMath>
                </a14:m>
                <a:endParaRPr kumimoji="1" lang="en-US" altLang="zh-CN" dirty="0"/>
              </a:p>
              <a:p>
                <a:pPr lvl="1">
                  <a:buClr>
                    <a:srgbClr val="D34817">
                      <a:lumMod val="75000"/>
                    </a:srgbClr>
                  </a:buClr>
                </a:pPr>
                <a:r>
                  <a:rPr kumimoji="1" lang="en-US" altLang="zh-CN" dirty="0"/>
                  <a:t>0010B</a:t>
                </a:r>
                <a14:m>
                  <m:oMath xmlns:m="http://schemas.openxmlformats.org/officeDocument/2006/math">
                    <m:groupChr>
                      <m:groupChrPr>
                        <m:chr m:val="→"/>
                        <m:vertJc m:val="bot"/>
                        <m:ctrlPr>
                          <a:rPr kumimoji="1" lang="en-US" altLang="zh-CN" i="1">
                            <a:latin typeface="Cambria Math" panose="02040503050406030204" pitchFamily="18" charset="0"/>
                          </a:rPr>
                        </m:ctrlPr>
                      </m:groupChrPr>
                      <m:e>
                        <m:r>
                          <m:rPr>
                            <m:brk m:alnAt="2"/>
                          </m:rPr>
                          <a:rPr kumimoji="1" lang="en-US" altLang="zh-CN" i="1">
                            <a:latin typeface="Cambria Math" panose="02040503050406030204" pitchFamily="18" charset="0"/>
                          </a:rPr>
                          <m:t>𝑆</m:t>
                        </m:r>
                      </m:e>
                    </m:groupChr>
                    <m:r>
                      <a:rPr kumimoji="1" lang="en-US" altLang="zh-CN" b="0" i="1" smtClean="0">
                        <a:latin typeface="Cambria Math" panose="02040503050406030204" pitchFamily="18" charset="0"/>
                      </a:rPr>
                      <m:t>000</m:t>
                    </m:r>
                    <m:r>
                      <a:rPr kumimoji="1" lang="en-US" altLang="zh-CN" i="1">
                        <a:latin typeface="Cambria Math" panose="02040503050406030204" pitchFamily="18" charset="0"/>
                      </a:rPr>
                      <m:t>1</m:t>
                    </m:r>
                    <m:r>
                      <m:rPr>
                        <m:sty m:val="p"/>
                      </m:rPr>
                      <a:rPr kumimoji="1" lang="en-US" altLang="zh-CN" b="0" i="0" smtClean="0">
                        <a:latin typeface="Cambria Math" panose="02040503050406030204" pitchFamily="18" charset="0"/>
                      </a:rPr>
                      <m:t>B</m:t>
                    </m:r>
                  </m:oMath>
                </a14:m>
                <a:endParaRPr kumimoji="1" lang="en-US" altLang="zh-CN" dirty="0"/>
              </a:p>
              <a:p>
                <a:pPr marL="274320" lvl="1" indent="0">
                  <a:buClr>
                    <a:srgbClr val="D34817">
                      <a:lumMod val="75000"/>
                    </a:srgbClr>
                  </a:buClr>
                  <a:buNone/>
                </a:pPr>
                <a:r>
                  <a:rPr kumimoji="1" lang="zh-CN" altLang="en-US" dirty="0"/>
                  <a:t>                 </a:t>
                </a:r>
                <a14:m>
                  <m:oMath xmlns:m="http://schemas.openxmlformats.org/officeDocument/2006/math">
                    <m:r>
                      <a:rPr kumimoji="1" lang="en-US" altLang="zh-CN" i="1">
                        <a:latin typeface="Cambria Math" panose="02040503050406030204" pitchFamily="18" charset="0"/>
                      </a:rPr>
                      <m:t>001</m:t>
                    </m:r>
                    <m:r>
                      <a:rPr kumimoji="1" lang="en-US" altLang="zh-CN" b="0" i="1" smtClean="0">
                        <a:latin typeface="Cambria Math" panose="02040503050406030204" pitchFamily="18" charset="0"/>
                      </a:rPr>
                      <m:t>0</m:t>
                    </m:r>
                    <m:r>
                      <m:rPr>
                        <m:sty m:val="p"/>
                      </m:rPr>
                      <a:rPr kumimoji="1" lang="en-US" altLang="zh-CN">
                        <a:latin typeface="Cambria Math" panose="02040503050406030204" pitchFamily="18" charset="0"/>
                      </a:rPr>
                      <m:t>B</m:t>
                    </m:r>
                  </m:oMath>
                </a14:m>
                <a:endParaRPr kumimoji="1" lang="en-US" altLang="zh-CN" b="0" i="0" dirty="0">
                  <a:latin typeface="Cambria Math" panose="02040503050406030204" pitchFamily="18" charset="0"/>
                </a:endParaRPr>
              </a:p>
              <a:p>
                <a:pPr marL="274320" lvl="1" indent="0">
                  <a:buClr>
                    <a:srgbClr val="D34817">
                      <a:lumMod val="75000"/>
                    </a:srgbClr>
                  </a:buClr>
                  <a:buNone/>
                </a:pPr>
                <a:r>
                  <a:rPr kumimoji="1" lang="zh-CN" altLang="en-US" dirty="0"/>
                  <a:t>                 </a:t>
                </a:r>
                <a14:m>
                  <m:oMath xmlns:m="http://schemas.openxmlformats.org/officeDocument/2006/math">
                    <m:r>
                      <a:rPr kumimoji="1" lang="en-US" altLang="zh-CN" i="1" dirty="0" smtClean="0">
                        <a:latin typeface="Cambria Math" panose="02040503050406030204" pitchFamily="18" charset="0"/>
                      </a:rPr>
                      <m:t>1</m:t>
                    </m:r>
                    <m:r>
                      <a:rPr kumimoji="1" lang="en-US" altLang="zh-CN" i="1">
                        <a:latin typeface="Cambria Math" panose="02040503050406030204" pitchFamily="18" charset="0"/>
                      </a:rPr>
                      <m:t>001</m:t>
                    </m:r>
                    <m:r>
                      <m:rPr>
                        <m:sty m:val="p"/>
                      </m:rPr>
                      <a:rPr kumimoji="1" lang="en-US" altLang="zh-CN">
                        <a:latin typeface="Cambria Math" panose="02040503050406030204" pitchFamily="18" charset="0"/>
                      </a:rPr>
                      <m:t>B</m:t>
                    </m:r>
                  </m:oMath>
                </a14:m>
                <a:endParaRPr kumimoji="1" lang="en-US" altLang="zh-CN" dirty="0"/>
              </a:p>
              <a:p>
                <a:pPr marL="274320" lvl="1" indent="0">
                  <a:buClr>
                    <a:srgbClr val="D34817">
                      <a:lumMod val="75000"/>
                    </a:srgbClr>
                  </a:buClr>
                  <a:buNone/>
                </a:pPr>
                <a:r>
                  <a:rPr kumimoji="1" lang="zh-CN" altLang="en-US" dirty="0"/>
                  <a:t>                 </a:t>
                </a:r>
                <a:r>
                  <a:rPr kumimoji="1" lang="en-US" altLang="zh-CN" dirty="0"/>
                  <a:t>1010B</a:t>
                </a:r>
              </a:p>
              <a:p>
                <a:pPr lvl="1">
                  <a:buClr>
                    <a:srgbClr val="D34817">
                      <a:lumMod val="75000"/>
                    </a:srgbClr>
                  </a:buClr>
                </a:pPr>
                <a:r>
                  <a:rPr kumimoji="1" lang="en-US" altLang="zh-CN" dirty="0">
                    <a:solidFill>
                      <a:schemeClr val="tx1"/>
                    </a:solidFill>
                  </a:rPr>
                  <a:t>0010 </a:t>
                </a:r>
                <a14:m>
                  <m:oMath xmlns:m="http://schemas.openxmlformats.org/officeDocument/2006/math">
                    <m:groupChr>
                      <m:groupChrPr>
                        <m:chr m:val="→"/>
                        <m:vertJc m:val="bot"/>
                        <m:ctrlPr>
                          <a:rPr kumimoji="1" lang="en-US" altLang="zh-CN" i="1">
                            <a:solidFill>
                              <a:schemeClr val="tx1"/>
                            </a:solidFill>
                            <a:latin typeface="Cambria Math" panose="02040503050406030204" pitchFamily="18" charset="0"/>
                          </a:rPr>
                        </m:ctrlPr>
                      </m:groupChrPr>
                      <m:e>
                        <m:r>
                          <m:rPr>
                            <m:brk m:alnAt="2"/>
                          </m:rPr>
                          <a:rPr kumimoji="1" lang="en-US" altLang="zh-CN" i="1">
                            <a:solidFill>
                              <a:schemeClr val="tx1"/>
                            </a:solidFill>
                            <a:latin typeface="Cambria Math" panose="02040503050406030204" pitchFamily="18" charset="0"/>
                          </a:rPr>
                          <m:t>𝑆</m:t>
                        </m:r>
                      </m:e>
                    </m:groupChr>
                  </m:oMath>
                </a14:m>
                <a:r>
                  <a:rPr kumimoji="1" lang="zh-CN" altLang="en-US" dirty="0">
                    <a:solidFill>
                      <a:schemeClr val="tx1"/>
                    </a:solidFill>
                  </a:rPr>
                  <a:t>*</a:t>
                </a:r>
                <a:r>
                  <a:rPr kumimoji="1" lang="en-US" altLang="zh-CN" dirty="0">
                    <a:solidFill>
                      <a:schemeClr val="tx1"/>
                    </a:solidFill>
                  </a:rPr>
                  <a:t>0</a:t>
                </a:r>
                <a:r>
                  <a:rPr kumimoji="1" lang="zh-CN" altLang="en-US" dirty="0">
                    <a:solidFill>
                      <a:schemeClr val="tx1"/>
                    </a:solidFill>
                  </a:rPr>
                  <a:t>**，且 </a:t>
                </a:r>
                <a:r>
                  <a:rPr kumimoji="1" lang="en-US" altLang="zh-CN" dirty="0" err="1">
                    <a:solidFill>
                      <a:schemeClr val="tx1"/>
                    </a:solidFill>
                  </a:rPr>
                  <a:t>Pr</a:t>
                </a:r>
                <a:r>
                  <a:rPr kumimoji="1" lang="en-US" altLang="zh-CN" dirty="0">
                    <a:solidFill>
                      <a:schemeClr val="tx1"/>
                    </a:solidFill>
                  </a:rPr>
                  <a:t>( 0010 </a:t>
                </a:r>
                <a14:m>
                  <m:oMath xmlns:m="http://schemas.openxmlformats.org/officeDocument/2006/math">
                    <m:groupChr>
                      <m:groupChrPr>
                        <m:chr m:val="→"/>
                        <m:vertJc m:val="bot"/>
                        <m:ctrlPr>
                          <a:rPr kumimoji="1" lang="en-US" altLang="zh-CN" i="1">
                            <a:solidFill>
                              <a:schemeClr val="tx1"/>
                            </a:solidFill>
                            <a:latin typeface="Cambria Math" panose="02040503050406030204" pitchFamily="18" charset="0"/>
                          </a:rPr>
                        </m:ctrlPr>
                      </m:groupChrPr>
                      <m:e>
                        <m:r>
                          <m:rPr>
                            <m:brk m:alnAt="2"/>
                          </m:rPr>
                          <a:rPr kumimoji="1" lang="en-US" altLang="zh-CN" i="1">
                            <a:solidFill>
                              <a:schemeClr val="tx1"/>
                            </a:solidFill>
                            <a:latin typeface="Cambria Math" panose="02040503050406030204" pitchFamily="18" charset="0"/>
                          </a:rPr>
                          <m:t>𝑆</m:t>
                        </m:r>
                      </m:e>
                    </m:groupChr>
                  </m:oMath>
                </a14:m>
                <a:r>
                  <a:rPr kumimoji="1" lang="zh-CN" altLang="en-US" dirty="0">
                    <a:solidFill>
                      <a:schemeClr val="tx1"/>
                    </a:solidFill>
                  </a:rPr>
                  <a:t>*</a:t>
                </a:r>
                <a:r>
                  <a:rPr kumimoji="1" lang="en-US" altLang="zh-CN" dirty="0">
                    <a:solidFill>
                      <a:schemeClr val="tx1"/>
                    </a:solidFill>
                  </a:rPr>
                  <a:t>0</a:t>
                </a:r>
                <a:r>
                  <a:rPr kumimoji="1" lang="zh-CN" altLang="en-US" dirty="0">
                    <a:solidFill>
                      <a:schemeClr val="tx1"/>
                    </a:solidFill>
                  </a:rPr>
                  <a:t>**）</a:t>
                </a:r>
                <a:r>
                  <a:rPr kumimoji="1" lang="en-US" altLang="zh-CN" dirty="0">
                    <a:solidFill>
                      <a:schemeClr val="tx1"/>
                    </a:solidFill>
                  </a:rPr>
                  <a:t>=1</a:t>
                </a:r>
                <a:r>
                  <a:rPr kumimoji="1" lang="zh-CN" altLang="en-US" dirty="0">
                    <a:solidFill>
                      <a:srgbClr val="C00000"/>
                    </a:solidFill>
                  </a:rPr>
                  <a:t> </a:t>
                </a:r>
                <a:r>
                  <a:rPr kumimoji="1" lang="en-US" altLang="zh-CN" dirty="0" err="1">
                    <a:solidFill>
                      <a:srgbClr val="C00000"/>
                    </a:solidFill>
                  </a:rPr>
                  <a:t>v.s</a:t>
                </a:r>
                <a:r>
                  <a:rPr kumimoji="1" lang="en-US" altLang="zh-CN" dirty="0">
                    <a:solidFill>
                      <a:srgbClr val="C00000"/>
                    </a:solidFill>
                  </a:rPr>
                  <a:t>.</a:t>
                </a:r>
                <a:r>
                  <a:rPr kumimoji="1" lang="en-US" altLang="zh-CN" dirty="0"/>
                  <a:t> </a:t>
                </a:r>
                <a14:m>
                  <m:oMath xmlns:m="http://schemas.openxmlformats.org/officeDocument/2006/math">
                    <m:f>
                      <m:fPr>
                        <m:ctrlPr>
                          <a:rPr kumimoji="1" lang="en-US" altLang="zh-CN" i="1" dirty="0">
                            <a:latin typeface="Cambria Math" panose="02040503050406030204" pitchFamily="18" charset="0"/>
                          </a:rPr>
                        </m:ctrlPr>
                      </m:fPr>
                      <m:num>
                        <m:r>
                          <a:rPr kumimoji="1" lang="en-US" altLang="zh-CN" i="1" dirty="0">
                            <a:latin typeface="Cambria Math" panose="02040503050406030204" pitchFamily="18" charset="0"/>
                          </a:rPr>
                          <m:t>6</m:t>
                        </m:r>
                      </m:num>
                      <m:den>
                        <m:r>
                          <a:rPr kumimoji="1" lang="en-US" altLang="zh-CN" i="1" dirty="0">
                            <a:latin typeface="Cambria Math" panose="02040503050406030204" pitchFamily="18" charset="0"/>
                          </a:rPr>
                          <m:t>16</m:t>
                        </m:r>
                      </m:den>
                    </m:f>
                  </m:oMath>
                </a14:m>
                <a:endParaRPr kumimoji="1" lang="en-US" altLang="zh-CN" dirty="0">
                  <a:solidFill>
                    <a:srgbClr val="C00000"/>
                  </a:solidFill>
                </a:endParaRPr>
              </a:p>
              <a:p>
                <a:pPr lvl="1">
                  <a:buClr>
                    <a:srgbClr val="D34817">
                      <a:lumMod val="75000"/>
                    </a:srgbClr>
                  </a:buClr>
                </a:pPr>
                <a:endParaRPr kumimoji="1" lang="en-US" altLang="zh-CN" dirty="0">
                  <a:solidFill>
                    <a:prstClr val="black"/>
                  </a:solidFill>
                </a:endParaRPr>
              </a:p>
              <a:p>
                <a:pPr lvl="1"/>
                <a:r>
                  <a:rPr kumimoji="1" lang="en-US" altLang="zh-CN" dirty="0"/>
                  <a:t>Pr( 0010 </a:t>
                </a:r>
                <a14:m>
                  <m:oMath xmlns:m="http://schemas.openxmlformats.org/officeDocument/2006/math">
                    <m:groupChr>
                      <m:groupChrPr>
                        <m:chr m:val="→"/>
                        <m:vertJc m:val="bot"/>
                        <m:ctrlPr>
                          <a:rPr kumimoji="1" lang="en-US" altLang="zh-CN" i="1">
                            <a:latin typeface="Cambria Math" panose="02040503050406030204" pitchFamily="18" charset="0"/>
                          </a:rPr>
                        </m:ctrlPr>
                      </m:groupChrPr>
                      <m:e>
                        <m:r>
                          <m:rPr>
                            <m:sty m:val="p"/>
                            <m:brk m:alnAt="2"/>
                          </m:rPr>
                          <a:rPr kumimoji="1" lang="en-US" altLang="zh-CN" i="1">
                            <a:latin typeface="Cambria Math" panose="02040503050406030204" pitchFamily="18" charset="0"/>
                          </a:rPr>
                          <m:t>R</m:t>
                        </m:r>
                        <m:r>
                          <m:rPr>
                            <m:sty m:val="p"/>
                          </m:rPr>
                          <a:rPr kumimoji="1" lang="en-US" altLang="zh-CN" i="1">
                            <a:latin typeface="Cambria Math" panose="02040503050406030204" pitchFamily="18" charset="0"/>
                          </a:rPr>
                          <m:t>P</m:t>
                        </m:r>
                      </m:e>
                    </m:groupChr>
                  </m:oMath>
                </a14:m>
                <a:r>
                  <a:rPr kumimoji="1" lang="zh-CN" altLang="en-US" dirty="0"/>
                  <a:t>*</a:t>
                </a:r>
                <a:r>
                  <a:rPr kumimoji="1" lang="en-US" altLang="zh-CN" dirty="0"/>
                  <a:t>0</a:t>
                </a:r>
                <a:r>
                  <a:rPr kumimoji="1" lang="zh-CN" altLang="en-US" dirty="0"/>
                  <a:t>**）</a:t>
                </a:r>
                <a:r>
                  <a:rPr kumimoji="1" lang="en-US" altLang="zh-CN" dirty="0"/>
                  <a:t>=</a:t>
                </a:r>
                <a:r>
                  <a:rPr kumimoji="1" lang="zh-CN" altLang="en-US" dirty="0"/>
                  <a:t>？</a:t>
                </a: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53B72E7D-FDE2-4F4A-8381-59E0BAFB10D8}"/>
                  </a:ext>
                </a:extLst>
              </p:cNvPr>
              <p:cNvSpPr>
                <a:spLocks noGrp="1" noRot="1" noChangeAspect="1" noMove="1" noResize="1" noEditPoints="1" noAdjustHandles="1" noChangeArrowheads="1" noChangeShapeType="1" noTextEdit="1"/>
              </p:cNvSpPr>
              <p:nvPr>
                <p:ph idx="1"/>
              </p:nvPr>
            </p:nvSpPr>
            <p:spPr>
              <a:xfrm>
                <a:off x="528806" y="796573"/>
                <a:ext cx="10363200" cy="4975448"/>
              </a:xfrm>
              <a:blipFill>
                <a:blip r:embed="rId3"/>
                <a:stretch>
                  <a:fillRect l="-824" t="-1716" b="-1813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315DFD3-D69B-2449-805E-E40636B464C0}"/>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8</a:t>
            </a:fld>
            <a:endParaRPr lang="zh-CN" altLang="en-US" dirty="0">
              <a:solidFill>
                <a:srgbClr val="464653"/>
              </a:solidFill>
            </a:endParaRPr>
          </a:p>
        </p:txBody>
      </p:sp>
      <p:pic>
        <p:nvPicPr>
          <p:cNvPr id="5" name="图片 4">
            <a:extLst>
              <a:ext uri="{FF2B5EF4-FFF2-40B4-BE49-F238E27FC236}">
                <a16:creationId xmlns:a16="http://schemas.microsoft.com/office/drawing/2014/main" id="{A40BEF5E-BF6A-254B-9966-501A8A8496F7}"/>
              </a:ext>
            </a:extLst>
          </p:cNvPr>
          <p:cNvPicPr>
            <a:picLocks noChangeAspect="1"/>
          </p:cNvPicPr>
          <p:nvPr/>
        </p:nvPicPr>
        <p:blipFill>
          <a:blip r:embed="rId4"/>
          <a:stretch>
            <a:fillRect/>
          </a:stretch>
        </p:blipFill>
        <p:spPr>
          <a:xfrm>
            <a:off x="6875068" y="897341"/>
            <a:ext cx="4505093" cy="4168892"/>
          </a:xfrm>
          <a:prstGeom prst="rect">
            <a:avLst/>
          </a:prstGeom>
        </p:spPr>
      </p:pic>
      <p:grpSp>
        <p:nvGrpSpPr>
          <p:cNvPr id="6" name="组合 5">
            <a:extLst>
              <a:ext uri="{FF2B5EF4-FFF2-40B4-BE49-F238E27FC236}">
                <a16:creationId xmlns:a16="http://schemas.microsoft.com/office/drawing/2014/main" id="{C95A619E-097D-8C44-8930-4847F70EB8D1}"/>
              </a:ext>
            </a:extLst>
          </p:cNvPr>
          <p:cNvGrpSpPr/>
          <p:nvPr/>
        </p:nvGrpSpPr>
        <p:grpSpPr>
          <a:xfrm>
            <a:off x="7003306" y="904242"/>
            <a:ext cx="4315522" cy="1001211"/>
            <a:chOff x="1014761" y="652712"/>
            <a:chExt cx="4315522" cy="1001211"/>
          </a:xfrm>
        </p:grpSpPr>
        <p:sp>
          <p:nvSpPr>
            <p:cNvPr id="7" name="矩形 6">
              <a:extLst>
                <a:ext uri="{FF2B5EF4-FFF2-40B4-BE49-F238E27FC236}">
                  <a16:creationId xmlns:a16="http://schemas.microsoft.com/office/drawing/2014/main" id="{654EDEF9-029D-3A4F-A553-4238FC6D4259}"/>
                </a:ext>
              </a:extLst>
            </p:cNvPr>
            <p:cNvSpPr/>
            <p:nvPr/>
          </p:nvSpPr>
          <p:spPr>
            <a:xfrm>
              <a:off x="1014761" y="1405054"/>
              <a:ext cx="4315522" cy="245326"/>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CC60814-B6F9-4544-822D-83723AB4D24B}"/>
                </a:ext>
              </a:extLst>
            </p:cNvPr>
            <p:cNvSpPr/>
            <p:nvPr/>
          </p:nvSpPr>
          <p:spPr>
            <a:xfrm>
              <a:off x="1594624" y="652712"/>
              <a:ext cx="356839" cy="997668"/>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7E63860-C330-2445-9677-CD83E0395997}"/>
                </a:ext>
              </a:extLst>
            </p:cNvPr>
            <p:cNvSpPr/>
            <p:nvPr/>
          </p:nvSpPr>
          <p:spPr>
            <a:xfrm>
              <a:off x="3631580" y="656255"/>
              <a:ext cx="356839" cy="997668"/>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矩形 9">
            <a:extLst>
              <a:ext uri="{FF2B5EF4-FFF2-40B4-BE49-F238E27FC236}">
                <a16:creationId xmlns:a16="http://schemas.microsoft.com/office/drawing/2014/main" id="{2CD16B7F-64BD-6946-9B9A-098F9AFDA7A0}"/>
              </a:ext>
            </a:extLst>
          </p:cNvPr>
          <p:cNvSpPr/>
          <p:nvPr/>
        </p:nvSpPr>
        <p:spPr>
          <a:xfrm>
            <a:off x="2336776" y="3172858"/>
            <a:ext cx="211872" cy="179332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矩形 10">
            <a:extLst>
              <a:ext uri="{FF2B5EF4-FFF2-40B4-BE49-F238E27FC236}">
                <a16:creationId xmlns:a16="http://schemas.microsoft.com/office/drawing/2014/main" id="{B8E0D5E5-9083-CC46-8E2B-1FD388BB1FEF}"/>
              </a:ext>
            </a:extLst>
          </p:cNvPr>
          <p:cNvSpPr/>
          <p:nvPr/>
        </p:nvSpPr>
        <p:spPr>
          <a:xfrm>
            <a:off x="5849957" y="4966182"/>
            <a:ext cx="1557581" cy="53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矩形 11">
            <a:extLst>
              <a:ext uri="{FF2B5EF4-FFF2-40B4-BE49-F238E27FC236}">
                <a16:creationId xmlns:a16="http://schemas.microsoft.com/office/drawing/2014/main" id="{4F67A6E8-97D6-214C-80CA-A0231941D69D}"/>
              </a:ext>
            </a:extLst>
          </p:cNvPr>
          <p:cNvSpPr/>
          <p:nvPr/>
        </p:nvSpPr>
        <p:spPr>
          <a:xfrm>
            <a:off x="2744405" y="5467193"/>
            <a:ext cx="3894015" cy="369332"/>
          </a:xfrm>
          <a:prstGeom prst="rect">
            <a:avLst/>
          </a:prstGeom>
        </p:spPr>
        <p:txBody>
          <a:bodyPr wrap="none">
            <a:spAutoFit/>
          </a:bodyPr>
          <a:lstStyle/>
          <a:p>
            <a:r>
              <a:rPr kumimoji="1" lang="zh-CN" altLang="en-US" dirty="0"/>
              <a:t>活跃</a:t>
            </a:r>
            <a:r>
              <a:rPr kumimoji="1" lang="en-US" altLang="zh-CN" dirty="0"/>
              <a:t>S</a:t>
            </a:r>
            <a:r>
              <a:rPr kumimoji="1" lang="zh-CN" altLang="en-US" dirty="0"/>
              <a:t>盒也可以以概率</a:t>
            </a:r>
            <a:r>
              <a:rPr kumimoji="1" lang="en-US" altLang="zh-CN" dirty="0"/>
              <a:t>1</a:t>
            </a:r>
            <a:r>
              <a:rPr kumimoji="1" lang="zh-CN" altLang="en-US" dirty="0"/>
              <a:t>向下传递！！</a:t>
            </a:r>
            <a:endParaRPr kumimoji="1" lang="en-US" altLang="zh-CN" dirty="0"/>
          </a:p>
        </p:txBody>
      </p:sp>
    </p:spTree>
    <p:extLst>
      <p:ext uri="{BB962C8B-B14F-4D97-AF65-F5344CB8AC3E}">
        <p14:creationId xmlns:p14="http://schemas.microsoft.com/office/powerpoint/2010/main" val="353203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linds(horizontal)">
                                      <p:cBhvr>
                                        <p:cTn id="30" dur="500"/>
                                        <p:tgtEl>
                                          <p:spTgt spid="3">
                                            <p:txEl>
                                              <p:pRg st="4" end="4"/>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linds(horizontal)">
                                      <p:cBhvr>
                                        <p:cTn id="33" dur="500"/>
                                        <p:tgtEl>
                                          <p:spTgt spid="3">
                                            <p:txEl>
                                              <p:pRg st="5" end="5"/>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horizontal)">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blinds(horizontal)">
                                      <p:cBhvr>
                                        <p:cTn id="49" dur="500"/>
                                        <p:tgtEl>
                                          <p:spTgt spid="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blinds(horizontal)">
                                      <p:cBhvr>
                                        <p:cTn id="54" dur="500"/>
                                        <p:tgtEl>
                                          <p:spTgt spid="3">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xit" presetSubtype="10" fill="hold" grpId="0" nodeType="clickEffect">
                                  <p:stCondLst>
                                    <p:cond delay="0"/>
                                  </p:stCondLst>
                                  <p:childTnLst>
                                    <p:animEffect transition="out" filter="blinds(horizontal)">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linds(horizontal)">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15EB1-69E7-C947-9A0E-41D08135BA94}"/>
              </a:ext>
            </a:extLst>
          </p:cNvPr>
          <p:cNvSpPr>
            <a:spLocks noGrp="1"/>
          </p:cNvSpPr>
          <p:nvPr>
            <p:ph type="title"/>
          </p:nvPr>
        </p:nvSpPr>
        <p:spPr/>
        <p:txBody>
          <a:bodyPr>
            <a:normAutofit fontScale="90000"/>
          </a:bodyPr>
          <a:lstStyle/>
          <a:p>
            <a:r>
              <a:rPr kumimoji="1" lang="zh-CN" altLang="en-US" dirty="0"/>
              <a:t>截断差分分析（</a:t>
            </a:r>
            <a:r>
              <a:rPr kumimoji="1" lang="en-US" altLang="zh-CN" dirty="0"/>
              <a:t>Truncated</a:t>
            </a:r>
            <a:r>
              <a:rPr kumimoji="1" lang="zh-CN" altLang="en-US" dirty="0"/>
              <a:t> </a:t>
            </a:r>
            <a:r>
              <a:rPr kumimoji="1" lang="en-US" altLang="zh-CN" dirty="0"/>
              <a:t>Differential</a:t>
            </a:r>
            <a:r>
              <a:rPr kumimoji="1" lang="zh-CN" altLang="en-US" dirty="0"/>
              <a:t> </a:t>
            </a:r>
            <a:r>
              <a:rPr kumimoji="1" lang="en-US" altLang="zh-CN" dirty="0"/>
              <a:t>Cryptanalysis</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DB77F0-5AEA-AF4E-A46A-B5895F39C171}"/>
                  </a:ext>
                </a:extLst>
              </p:cNvPr>
              <p:cNvSpPr>
                <a:spLocks noGrp="1"/>
              </p:cNvSpPr>
              <p:nvPr>
                <p:ph idx="1"/>
              </p:nvPr>
            </p:nvSpPr>
            <p:spPr>
              <a:xfrm>
                <a:off x="914400" y="1196752"/>
                <a:ext cx="10948086" cy="4975448"/>
              </a:xfrm>
            </p:spPr>
            <p:txBody>
              <a:bodyPr>
                <a:normAutofit fontScale="85000" lnSpcReduction="10000"/>
              </a:bodyPr>
              <a:lstStyle/>
              <a:p>
                <a:r>
                  <a:rPr kumimoji="1" lang="en-US" altLang="zh-CN" dirty="0"/>
                  <a:t>FSE</a:t>
                </a:r>
                <a:r>
                  <a:rPr kumimoji="1" lang="zh-CN" altLang="en-US" dirty="0"/>
                  <a:t> </a:t>
                </a:r>
                <a:r>
                  <a:rPr kumimoji="1" lang="en-US" altLang="zh-CN" dirty="0"/>
                  <a:t>1994</a:t>
                </a:r>
                <a:r>
                  <a:rPr kumimoji="1" lang="zh-CN" altLang="en-US" dirty="0"/>
                  <a:t>，</a:t>
                </a:r>
                <a:r>
                  <a:rPr kumimoji="1" lang="en-US" altLang="zh-CN" dirty="0"/>
                  <a:t>L.R.</a:t>
                </a:r>
                <a:r>
                  <a:rPr kumimoji="1" lang="zh-CN" altLang="en-US" dirty="0"/>
                  <a:t> </a:t>
                </a:r>
                <a:r>
                  <a:rPr kumimoji="1" lang="en-US" altLang="zh-CN" dirty="0"/>
                  <a:t>Knudsen</a:t>
                </a:r>
              </a:p>
              <a:p>
                <a:r>
                  <a:rPr kumimoji="1" lang="zh-CN" altLang="en-US" dirty="0"/>
                  <a:t>选择明文攻击</a:t>
                </a:r>
                <a:endParaRPr kumimoji="1" lang="en-US" altLang="zh-CN" dirty="0"/>
              </a:p>
              <a:p>
                <a:r>
                  <a:rPr kumimoji="1" lang="zh-CN" altLang="en-US" dirty="0"/>
                  <a:t>差分分析的变种，输入和输出差分由</a:t>
                </a:r>
                <a:r>
                  <a:rPr kumimoji="1" lang="zh-CN" altLang="en-US" dirty="0">
                    <a:solidFill>
                      <a:srgbClr val="C00000"/>
                    </a:solidFill>
                  </a:rPr>
                  <a:t>固定值</a:t>
                </a:r>
                <a:r>
                  <a:rPr kumimoji="1" lang="zh-CN" altLang="en-US" dirty="0"/>
                  <a:t>⇒</a:t>
                </a:r>
                <a:endParaRPr kumimoji="1" lang="en-US" altLang="zh-CN" dirty="0">
                  <a:solidFill>
                    <a:srgbClr val="C00000"/>
                  </a:solidFill>
                </a:endParaRPr>
              </a:p>
              <a:p>
                <a:pPr marL="0" indent="0">
                  <a:buNone/>
                </a:pPr>
                <a:r>
                  <a:rPr kumimoji="1" lang="zh-CN" altLang="en-US" dirty="0"/>
                  <a:t>可能值的</a:t>
                </a:r>
                <a:r>
                  <a:rPr kumimoji="1" lang="zh-CN" altLang="en-US" dirty="0">
                    <a:solidFill>
                      <a:srgbClr val="C00000"/>
                    </a:solidFill>
                  </a:rPr>
                  <a:t>集合</a:t>
                </a:r>
                <a:endParaRPr kumimoji="1" lang="en-US" altLang="zh-CN" dirty="0">
                  <a:solidFill>
                    <a:srgbClr val="C00000"/>
                  </a:solidFill>
                </a:endParaRPr>
              </a:p>
              <a:p>
                <a:r>
                  <a:rPr kumimoji="1" lang="zh-CN" altLang="en-US" dirty="0"/>
                  <a:t>截断</a:t>
                </a:r>
                <a14:m>
                  <m:oMath xmlns:m="http://schemas.openxmlformats.org/officeDocument/2006/math">
                    <m:r>
                      <a:rPr kumimoji="1" lang="zh-CN" altLang="en-US" i="1" smtClean="0">
                        <a:latin typeface="Cambria Math" panose="02040503050406030204" pitchFamily="18" charset="0"/>
                      </a:rPr>
                      <m:t>≠</m:t>
                    </m:r>
                  </m:oMath>
                </a14:m>
                <a:r>
                  <a:rPr kumimoji="1" lang="zh-CN" altLang="en-US" dirty="0"/>
                  <a:t>截取</a:t>
                </a:r>
                <a:endParaRPr kumimoji="1" lang="en-US" altLang="zh-CN" dirty="0"/>
              </a:p>
              <a:p>
                <a:r>
                  <a:rPr kumimoji="1" lang="zh-CN" altLang="en-US" dirty="0"/>
                  <a:t>截断：将一个差分的</a:t>
                </a:r>
                <a:r>
                  <a:rPr kumimoji="1" lang="zh-CN" altLang="en-US" dirty="0">
                    <a:solidFill>
                      <a:srgbClr val="C00000"/>
                    </a:solidFill>
                  </a:rPr>
                  <a:t>部分</a:t>
                </a:r>
                <a:r>
                  <a:rPr kumimoji="1" lang="zh-CN" altLang="en-US" dirty="0"/>
                  <a:t>取值确定为</a:t>
                </a:r>
                <a:r>
                  <a:rPr kumimoji="1" lang="en-US" altLang="zh-CN" dirty="0"/>
                  <a:t>0</a:t>
                </a:r>
                <a:r>
                  <a:rPr kumimoji="1" lang="zh-CN" altLang="en-US" dirty="0"/>
                  <a:t>或</a:t>
                </a:r>
                <a:r>
                  <a:rPr kumimoji="1" lang="en-US" altLang="zh-CN" dirty="0"/>
                  <a:t>1</a:t>
                </a:r>
                <a:r>
                  <a:rPr kumimoji="1" lang="zh-CN" altLang="en-US" dirty="0"/>
                  <a:t>的比特</a:t>
                </a:r>
                <a:r>
                  <a:rPr kumimoji="1" lang="zh-CN" altLang="en-US" dirty="0">
                    <a:solidFill>
                      <a:srgbClr val="C00000"/>
                    </a:solidFill>
                  </a:rPr>
                  <a:t>放宽</a:t>
                </a:r>
                <a:r>
                  <a:rPr kumimoji="1" lang="zh-CN" altLang="en-US" dirty="0"/>
                  <a:t>为取</a:t>
                </a:r>
                <a:r>
                  <a:rPr kumimoji="1" lang="en-US" altLang="zh-CN" dirty="0"/>
                  <a:t>0</a:t>
                </a:r>
                <a:r>
                  <a:rPr kumimoji="1" lang="zh-CN" altLang="en-US" dirty="0"/>
                  <a:t>或</a:t>
                </a:r>
                <a:r>
                  <a:rPr kumimoji="1" lang="en-US" altLang="zh-CN" dirty="0"/>
                  <a:t>1</a:t>
                </a:r>
                <a:r>
                  <a:rPr kumimoji="1" lang="zh-CN" altLang="en-US" dirty="0"/>
                  <a:t>均可的状态，从而影响不随机事件发生的概率，导致攻击结果的改变</a:t>
                </a:r>
                <a:endParaRPr kumimoji="1" lang="en-US" altLang="zh-CN" dirty="0"/>
              </a:p>
              <a:p>
                <a:r>
                  <a:rPr kumimoji="1" lang="en-US" altLang="zh-CN" dirty="0">
                    <a:solidFill>
                      <a:srgbClr val="C00000"/>
                    </a:solidFill>
                  </a:rPr>
                  <a:t>Relaxation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specification</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differential</a:t>
                </a:r>
                <a:endParaRPr lang="en-US" altLang="zh-CN" dirty="0"/>
              </a:p>
              <a:p>
                <a:r>
                  <a:rPr lang="en-US" altLang="zh-CN" dirty="0"/>
                  <a:t>Only </a:t>
                </a:r>
                <a:r>
                  <a:rPr lang="en-US" altLang="zh-CN" dirty="0">
                    <a:solidFill>
                      <a:srgbClr val="C00000"/>
                    </a:solidFill>
                  </a:rPr>
                  <a:t>a part of </a:t>
                </a:r>
                <a:r>
                  <a:rPr lang="en-US" altLang="zh-CN" dirty="0"/>
                  <a:t>the difference in the ciphertexts (after a number of rounds) can be predicted</a:t>
                </a:r>
              </a:p>
            </p:txBody>
          </p:sp>
        </mc:Choice>
        <mc:Fallback xmlns="">
          <p:sp>
            <p:nvSpPr>
              <p:cNvPr id="3" name="内容占位符 2">
                <a:extLst>
                  <a:ext uri="{FF2B5EF4-FFF2-40B4-BE49-F238E27FC236}">
                    <a16:creationId xmlns:a16="http://schemas.microsoft.com/office/drawing/2014/main" id="{91DB77F0-5AEA-AF4E-A46A-B5895F39C171}"/>
                  </a:ext>
                </a:extLst>
              </p:cNvPr>
              <p:cNvSpPr>
                <a:spLocks noGrp="1" noRot="1" noChangeAspect="1" noMove="1" noResize="1" noEditPoints="1" noAdjustHandles="1" noChangeArrowheads="1" noChangeShapeType="1" noTextEdit="1"/>
              </p:cNvSpPr>
              <p:nvPr>
                <p:ph idx="1"/>
              </p:nvPr>
            </p:nvSpPr>
            <p:spPr>
              <a:xfrm>
                <a:off x="914400" y="1196752"/>
                <a:ext cx="10948086" cy="4975448"/>
              </a:xfrm>
              <a:blipFill>
                <a:blip r:embed="rId3"/>
                <a:stretch>
                  <a:fillRect l="-835" t="-20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2DD0774-EEBA-B043-BE92-271F7403CC2E}"/>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9</a:t>
            </a:fld>
            <a:endParaRPr lang="zh-CN" altLang="en-US" dirty="0">
              <a:solidFill>
                <a:srgbClr val="464653"/>
              </a:solidFill>
            </a:endParaRPr>
          </a:p>
        </p:txBody>
      </p:sp>
      <p:pic>
        <p:nvPicPr>
          <p:cNvPr id="5" name="图片 4">
            <a:extLst>
              <a:ext uri="{FF2B5EF4-FFF2-40B4-BE49-F238E27FC236}">
                <a16:creationId xmlns:a16="http://schemas.microsoft.com/office/drawing/2014/main" id="{BCD9193A-86C7-E54B-B0E4-B45A280DAEA9}"/>
              </a:ext>
            </a:extLst>
          </p:cNvPr>
          <p:cNvPicPr>
            <a:picLocks noChangeAspect="1"/>
          </p:cNvPicPr>
          <p:nvPr/>
        </p:nvPicPr>
        <p:blipFill>
          <a:blip r:embed="rId4"/>
          <a:stretch>
            <a:fillRect/>
          </a:stretch>
        </p:blipFill>
        <p:spPr>
          <a:xfrm>
            <a:off x="8743884" y="838063"/>
            <a:ext cx="2352483" cy="2747490"/>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0A36E09-3A5C-487F-935A-F01C8977CF69}"/>
                  </a:ext>
                </a:extLst>
              </p:cNvPr>
              <p:cNvSpPr/>
              <p:nvPr/>
            </p:nvSpPr>
            <p:spPr>
              <a:xfrm>
                <a:off x="11005200" y="1785635"/>
                <a:ext cx="1186800" cy="561564"/>
              </a:xfrm>
              <a:prstGeom prst="rect">
                <a:avLst/>
              </a:prstGeom>
            </p:spPr>
            <p:txBody>
              <a:bodyPr wrap="none">
                <a:spAutoFit/>
              </a:bodyPr>
              <a:lstStyle/>
              <a:p>
                <a:r>
                  <a:rPr kumimoji="1" lang="en-US" altLang="zh-CN" dirty="0"/>
                  <a:t> </a:t>
                </a:r>
                <a14:m>
                  <m:oMath xmlns:m="http://schemas.openxmlformats.org/officeDocument/2006/math">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10</m:t>
                        </m:r>
                      </m:num>
                      <m:den>
                        <m:r>
                          <a:rPr kumimoji="1" lang="en-US" altLang="zh-CN" i="1">
                            <a:latin typeface="Cambria Math" panose="02040503050406030204" pitchFamily="18" charset="0"/>
                          </a:rPr>
                          <m:t>16</m:t>
                        </m:r>
                      </m:den>
                    </m:f>
                    <m:r>
                      <a:rPr kumimoji="1" lang="en-US" altLang="zh-CN" i="1">
                        <a:latin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6</m:t>
                                </m:r>
                              </m:num>
                              <m:den>
                                <m:r>
                                  <a:rPr kumimoji="1" lang="en-US" altLang="zh-CN" i="1">
                                    <a:latin typeface="Cambria Math" panose="02040503050406030204" pitchFamily="18" charset="0"/>
                                  </a:rPr>
                                  <m:t>16</m:t>
                                </m:r>
                              </m:den>
                            </m:f>
                          </m:e>
                        </m:d>
                      </m:e>
                      <m:sup>
                        <m:r>
                          <a:rPr kumimoji="1" lang="en-US" altLang="zh-CN" i="1">
                            <a:latin typeface="Cambria Math" panose="02040503050406030204" pitchFamily="18" charset="0"/>
                          </a:rPr>
                          <m:t>3</m:t>
                        </m:r>
                      </m:sup>
                    </m:sSup>
                  </m:oMath>
                </a14:m>
                <a:endParaRPr lang="zh-CN" altLang="en-US" dirty="0"/>
              </a:p>
            </p:txBody>
          </p:sp>
        </mc:Choice>
        <mc:Fallback xmlns="">
          <p:sp>
            <p:nvSpPr>
              <p:cNvPr id="6" name="矩形 5">
                <a:extLst>
                  <a:ext uri="{FF2B5EF4-FFF2-40B4-BE49-F238E27FC236}">
                    <a16:creationId xmlns:a16="http://schemas.microsoft.com/office/drawing/2014/main" id="{B0A36E09-3A5C-487F-935A-F01C8977CF69}"/>
                  </a:ext>
                </a:extLst>
              </p:cNvPr>
              <p:cNvSpPr>
                <a:spLocks noRot="1" noChangeAspect="1" noMove="1" noResize="1" noEditPoints="1" noAdjustHandles="1" noChangeArrowheads="1" noChangeShapeType="1" noTextEdit="1"/>
              </p:cNvSpPr>
              <p:nvPr/>
            </p:nvSpPr>
            <p:spPr>
              <a:xfrm>
                <a:off x="11005200" y="1785635"/>
                <a:ext cx="1186800" cy="5615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55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13603</TotalTime>
  <Words>2427</Words>
  <Application>Microsoft Office PowerPoint</Application>
  <PresentationFormat>宽屏</PresentationFormat>
  <Paragraphs>295</Paragraphs>
  <Slides>28</Slides>
  <Notes>24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PingFang SC</vt:lpstr>
      <vt:lpstr>等线</vt:lpstr>
      <vt:lpstr>宋体</vt:lpstr>
      <vt:lpstr>Microsoft Yahei</vt:lpstr>
      <vt:lpstr>Arial</vt:lpstr>
      <vt:lpstr>Calibri</vt:lpstr>
      <vt:lpstr>Cambria Math</vt:lpstr>
      <vt:lpstr>Helvetica</vt:lpstr>
      <vt:lpstr>Rockwell</vt:lpstr>
      <vt:lpstr>Rockwell Extra Bold</vt:lpstr>
      <vt:lpstr>Times New Roman</vt:lpstr>
      <vt:lpstr>Wingdings</vt:lpstr>
      <vt:lpstr>木活字</vt:lpstr>
      <vt:lpstr>密码分析学  截断差分分析</vt:lpstr>
      <vt:lpstr>回顾</vt:lpstr>
      <vt:lpstr>复杂度分析（以习题的参数设置为例）</vt:lpstr>
      <vt:lpstr>备注</vt:lpstr>
      <vt:lpstr>PowerPoint 演示文稿</vt:lpstr>
      <vt:lpstr>教学目标——截断差分分析的一般模型</vt:lpstr>
      <vt:lpstr>PowerPoint 演示文稿</vt:lpstr>
      <vt:lpstr>Cipherfour的S盒的差分传播的特殊现象</vt:lpstr>
      <vt:lpstr>截断差分分析（Truncated Differential Cryptanalysis）</vt:lpstr>
      <vt:lpstr>基本概念</vt:lpstr>
      <vt:lpstr>基本概念</vt:lpstr>
      <vt:lpstr>        发现高概率的r轮截断差分</vt:lpstr>
      <vt:lpstr>Cipherfour的一轮截断差分</vt:lpstr>
      <vt:lpstr>PowerPoint 演示文稿</vt:lpstr>
      <vt:lpstr>Cipherfour的二轮截断差分-1</vt:lpstr>
      <vt:lpstr>Cipherfour的二轮截断差分-2（注意级联方式）</vt:lpstr>
      <vt:lpstr>Cipherfour的三轮截断差分</vt:lpstr>
      <vt:lpstr>        密钥恢复攻击</vt:lpstr>
      <vt:lpstr>截断差分的一般步骤</vt:lpstr>
      <vt:lpstr>        密钥恢复攻击</vt:lpstr>
      <vt:lpstr>采样——选择明文</vt:lpstr>
      <vt:lpstr>采样——明文组对</vt:lpstr>
      <vt:lpstr>PowerPoint 演示文稿</vt:lpstr>
      <vt:lpstr>去噪</vt:lpstr>
      <vt:lpstr>缩减到5轮的CipherFour算法的密钥恢复攻击（思考）</vt:lpstr>
      <vt:lpstr>PowerPoint 演示文稿</vt:lpstr>
      <vt:lpstr>截断差分分析的主要思想</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昕 李</cp:lastModifiedBy>
  <cp:revision>344</cp:revision>
  <dcterms:created xsi:type="dcterms:W3CDTF">2020-06-15T02:07:14Z</dcterms:created>
  <dcterms:modified xsi:type="dcterms:W3CDTF">2023-11-10T12:43:13Z</dcterms:modified>
</cp:coreProperties>
</file>